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2"/>
  </p:notesMasterIdLst>
  <p:sldIdLst>
    <p:sldId id="256" r:id="rId5"/>
    <p:sldId id="257" r:id="rId6"/>
    <p:sldId id="258" r:id="rId7"/>
    <p:sldId id="259" r:id="rId8"/>
    <p:sldId id="260" r:id="rId9"/>
    <p:sldId id="261" r:id="rId10"/>
    <p:sldId id="388" r:id="rId11"/>
    <p:sldId id="262" r:id="rId12"/>
    <p:sldId id="263" r:id="rId13"/>
    <p:sldId id="264" r:id="rId14"/>
    <p:sldId id="265" r:id="rId15"/>
    <p:sldId id="266" r:id="rId16"/>
    <p:sldId id="267" r:id="rId17"/>
    <p:sldId id="268" r:id="rId18"/>
    <p:sldId id="389" r:id="rId19"/>
    <p:sldId id="271" r:id="rId20"/>
    <p:sldId id="272" r:id="rId21"/>
    <p:sldId id="273" r:id="rId22"/>
    <p:sldId id="276" r:id="rId23"/>
    <p:sldId id="274" r:id="rId24"/>
    <p:sldId id="277" r:id="rId25"/>
    <p:sldId id="278" r:id="rId26"/>
    <p:sldId id="279" r:id="rId27"/>
    <p:sldId id="280" r:id="rId28"/>
    <p:sldId id="281" r:id="rId29"/>
    <p:sldId id="282" r:id="rId30"/>
    <p:sldId id="283" r:id="rId31"/>
    <p:sldId id="284" r:id="rId32"/>
    <p:sldId id="292" r:id="rId33"/>
    <p:sldId id="285" r:id="rId34"/>
    <p:sldId id="289" r:id="rId35"/>
    <p:sldId id="286" r:id="rId36"/>
    <p:sldId id="288" r:id="rId37"/>
    <p:sldId id="290" r:id="rId38"/>
    <p:sldId id="291" r:id="rId39"/>
    <p:sldId id="390" r:id="rId40"/>
    <p:sldId id="293" r:id="rId41"/>
    <p:sldId id="294" r:id="rId42"/>
    <p:sldId id="319" r:id="rId43"/>
    <p:sldId id="295" r:id="rId44"/>
    <p:sldId id="391" r:id="rId45"/>
    <p:sldId id="387" r:id="rId46"/>
    <p:sldId id="392" r:id="rId47"/>
    <p:sldId id="297" r:id="rId48"/>
    <p:sldId id="298" r:id="rId49"/>
    <p:sldId id="299" r:id="rId50"/>
    <p:sldId id="300" r:id="rId51"/>
    <p:sldId id="393" r:id="rId52"/>
    <p:sldId id="301" r:id="rId53"/>
    <p:sldId id="320" r:id="rId54"/>
    <p:sldId id="394" r:id="rId55"/>
    <p:sldId id="302" r:id="rId56"/>
    <p:sldId id="303" r:id="rId57"/>
    <p:sldId id="304" r:id="rId58"/>
    <p:sldId id="395" r:id="rId59"/>
    <p:sldId id="305" r:id="rId60"/>
    <p:sldId id="306" r:id="rId61"/>
    <p:sldId id="307" r:id="rId62"/>
    <p:sldId id="308" r:id="rId63"/>
    <p:sldId id="396" r:id="rId64"/>
    <p:sldId id="309" r:id="rId65"/>
    <p:sldId id="310" r:id="rId66"/>
    <p:sldId id="311" r:id="rId67"/>
    <p:sldId id="312" r:id="rId68"/>
    <p:sldId id="313" r:id="rId69"/>
    <p:sldId id="314" r:id="rId70"/>
    <p:sldId id="315" r:id="rId71"/>
    <p:sldId id="316" r:id="rId72"/>
    <p:sldId id="317" r:id="rId73"/>
    <p:sldId id="318" r:id="rId74"/>
    <p:sldId id="321" r:id="rId75"/>
    <p:sldId id="322" r:id="rId76"/>
    <p:sldId id="323" r:id="rId77"/>
    <p:sldId id="324" r:id="rId78"/>
    <p:sldId id="325" r:id="rId79"/>
    <p:sldId id="326" r:id="rId80"/>
    <p:sldId id="327" r:id="rId81"/>
    <p:sldId id="329" r:id="rId82"/>
    <p:sldId id="328" r:id="rId83"/>
    <p:sldId id="330" r:id="rId84"/>
    <p:sldId id="331" r:id="rId85"/>
    <p:sldId id="332" r:id="rId86"/>
    <p:sldId id="333" r:id="rId87"/>
    <p:sldId id="334" r:id="rId88"/>
    <p:sldId id="335" r:id="rId89"/>
    <p:sldId id="336" r:id="rId90"/>
    <p:sldId id="337" r:id="rId91"/>
    <p:sldId id="339" r:id="rId92"/>
    <p:sldId id="340" r:id="rId93"/>
    <p:sldId id="338"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97" r:id="rId127"/>
    <p:sldId id="373" r:id="rId128"/>
    <p:sldId id="374" r:id="rId129"/>
    <p:sldId id="375" r:id="rId130"/>
    <p:sldId id="376" r:id="rId131"/>
    <p:sldId id="377" r:id="rId132"/>
    <p:sldId id="378" r:id="rId133"/>
    <p:sldId id="379" r:id="rId134"/>
    <p:sldId id="380" r:id="rId135"/>
    <p:sldId id="381" r:id="rId136"/>
    <p:sldId id="382" r:id="rId137"/>
    <p:sldId id="383" r:id="rId138"/>
    <p:sldId id="384" r:id="rId139"/>
    <p:sldId id="385" r:id="rId140"/>
    <p:sldId id="386" r:id="rId1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2E2"/>
    <a:srgbClr val="C7EBE9"/>
    <a:srgbClr val="FAF6F6"/>
    <a:srgbClr val="EBF7F7"/>
    <a:srgbClr val="C3E6E5"/>
    <a:srgbClr val="FC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ADF6F-FB5D-4DE7-B11F-6603C5173C6E}" v="2" dt="2024-05-13T11:59:05.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7:22:22.022"/>
    </inkml:context>
    <inkml:brush xml:id="br0">
      <inkml:brushProperty name="width" value="0.05" units="cm"/>
      <inkml:brushProperty name="height" value="0.05"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5T18:06:32.289"/>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1,'607'0,"-582"0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7:22:22.022"/>
    </inkml:context>
    <inkml:brush xml:id="br0">
      <inkml:brushProperty name="width" value="0.05" units="cm"/>
      <inkml:brushProperty name="height" value="0.05" units="cm"/>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7:22:22.022"/>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7:59:25.565"/>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7:22:22.022"/>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7:22:22.022"/>
    </inkml:context>
    <inkml:brush xml:id="br0">
      <inkml:brushProperty name="width" value="0.05" units="cm"/>
      <inkml:brushProperty name="height" value="0.05" units="cm"/>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5T18:06:23.12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95,'1005'0,"-964"-2,68-12,-67 7,64-2,-26 9,-18 1,0-2,96-15,-109 8,55 0,45-7,-105 9,-1 1,1 2,0 2,52 5,-89-3,-1 0,1 0,-1 0,0 1,0 0,0 0,0 0,6 4,-4-1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5T18:06:24.93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1,'1664'0,"-1637"0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5T18:06:26.98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1,'1544'0,"-1518"0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5T18:06:28.78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0,'24'1,"-1"2,45 10,-1 0,1-2,-23-3,86 4,-72-12,-33-1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5T18:06:30.829"/>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62,'434'-19,"-366"12,132-18,-148 19,1 2,71 3,-87 2,-11-1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6316AC-2BA6-485F-B1D2-D5FDF6886D85}" type="datetimeFigureOut">
              <a:rPr lang="en-GB" smtClean="0"/>
              <a:t>13/05/2024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00E63D9-F791-4252-8B6A-3F0312C0A538}" type="slidenum">
              <a:rPr lang="en-GB" smtClean="0"/>
              <a:t>‹#›</a:t>
            </a:fld>
            <a:endParaRPr lang="en-GB"/>
          </a:p>
        </p:txBody>
      </p:sp>
    </p:spTree>
    <p:extLst>
      <p:ext uri="{BB962C8B-B14F-4D97-AF65-F5344CB8AC3E}">
        <p14:creationId xmlns:p14="http://schemas.microsoft.com/office/powerpoint/2010/main" val="164701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0E63D9-F791-4252-8B6A-3F0312C0A538}" type="slidenum">
              <a:rPr lang="en-GB" smtClean="0"/>
              <a:t>3</a:t>
            </a:fld>
            <a:endParaRPr lang="en-GB"/>
          </a:p>
        </p:txBody>
      </p:sp>
    </p:spTree>
    <p:extLst>
      <p:ext uri="{BB962C8B-B14F-4D97-AF65-F5344CB8AC3E}">
        <p14:creationId xmlns:p14="http://schemas.microsoft.com/office/powerpoint/2010/main" val="354106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C4040-584B-BD8A-69EE-106CA387FB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6E048D-792F-3E32-4E1C-5C5AB82AE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B1C47F-0A9B-C589-CC5C-B12E87EF1C97}"/>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5" name="Footer Placeholder 4">
            <a:extLst>
              <a:ext uri="{FF2B5EF4-FFF2-40B4-BE49-F238E27FC236}">
                <a16:creationId xmlns:a16="http://schemas.microsoft.com/office/drawing/2014/main" id="{02D10C51-9DC7-7703-447C-A827C89F6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9EFB37-272F-DFD8-9E4B-174D7F573A3C}"/>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266346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EAF0-2B81-D866-FB81-0C241504EE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DB8C05-EB78-14A2-0469-D3E9AAA089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9821C7-45DB-7432-1200-12A6A8033728}"/>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5" name="Footer Placeholder 4">
            <a:extLst>
              <a:ext uri="{FF2B5EF4-FFF2-40B4-BE49-F238E27FC236}">
                <a16:creationId xmlns:a16="http://schemas.microsoft.com/office/drawing/2014/main" id="{A1E13269-D720-BB61-A465-4C761F6F25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63E5D-03C2-1455-7ABD-3303D03D6285}"/>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3422249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D7679C-43C0-35ED-F2FB-2AA17ACE12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DB2478-8F7A-185A-FCBE-4AF0CF8A6B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625710-9EF6-A754-D6E4-2DC0FC77D5A4}"/>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5" name="Footer Placeholder 4">
            <a:extLst>
              <a:ext uri="{FF2B5EF4-FFF2-40B4-BE49-F238E27FC236}">
                <a16:creationId xmlns:a16="http://schemas.microsoft.com/office/drawing/2014/main" id="{2F090D82-97EC-0479-491D-D823F29443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54EE6-8E2E-7791-CF6E-589CB3FCA748}"/>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236507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F4A8-1FC5-1411-D0A4-A195E445A9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7A341D-343B-50F9-5242-ABEE807952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57F9C-4B36-251C-767F-4C2A3AAB1D25}"/>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5" name="Footer Placeholder 4">
            <a:extLst>
              <a:ext uri="{FF2B5EF4-FFF2-40B4-BE49-F238E27FC236}">
                <a16:creationId xmlns:a16="http://schemas.microsoft.com/office/drawing/2014/main" id="{65F3B018-62BA-4299-6D49-7AABF3715F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B59FFC-8949-9A58-22EF-56E4DC7E99C1}"/>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114354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FCFD-F7D6-5205-B20F-38A350D85F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C5A32A-95EF-74FA-3A8B-D9D1D22D6E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C81B3E-7426-312E-2F4C-A325F8822613}"/>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5" name="Footer Placeholder 4">
            <a:extLst>
              <a:ext uri="{FF2B5EF4-FFF2-40B4-BE49-F238E27FC236}">
                <a16:creationId xmlns:a16="http://schemas.microsoft.com/office/drawing/2014/main" id="{EA68B05F-E6A7-8003-45E1-A8B94CCD7F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D5629B-4668-C136-B4A7-8DAF237BADCC}"/>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1452102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316-395B-9B85-981B-D66D94E25A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8BE774-95A1-4DF6-7171-DD973EA5D5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73D2D0-5819-13CE-05B0-842635CB29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F7E838-0D9E-7C83-98EC-387A672CBD26}"/>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6" name="Footer Placeholder 5">
            <a:extLst>
              <a:ext uri="{FF2B5EF4-FFF2-40B4-BE49-F238E27FC236}">
                <a16:creationId xmlns:a16="http://schemas.microsoft.com/office/drawing/2014/main" id="{B0187702-2D5D-D67A-ECD5-A051FF7307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1067C8-6644-0895-994E-E1185664D584}"/>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211445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184E-F009-56C0-99E7-005203965C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63C820-B577-B7F7-8FF8-6A6AD5BF2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519E8-C0C5-1B10-C45E-EEE37B5731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0AE82A-0C1D-E8A6-35A4-D4EE2B0BAA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C2A984-75CF-66FE-D763-EA6F437B39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8917CB-3E36-6678-09D7-DF3CE70E5435}"/>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8" name="Footer Placeholder 7">
            <a:extLst>
              <a:ext uri="{FF2B5EF4-FFF2-40B4-BE49-F238E27FC236}">
                <a16:creationId xmlns:a16="http://schemas.microsoft.com/office/drawing/2014/main" id="{1610FA21-7FAC-91E6-EEF0-863989C788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AB2BC2-155C-1B4F-061F-2EFEBA5BDC80}"/>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403632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B5D6-CC7A-4659-5344-9EE48658F7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532CC0-6E53-85D5-5D03-3DD44E0C4E7B}"/>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4" name="Footer Placeholder 3">
            <a:extLst>
              <a:ext uri="{FF2B5EF4-FFF2-40B4-BE49-F238E27FC236}">
                <a16:creationId xmlns:a16="http://schemas.microsoft.com/office/drawing/2014/main" id="{A62214C2-B188-3164-AE97-E68B036173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6ED778-253D-9AA0-F92B-027BFED990E7}"/>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245728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892E5F-2B3F-DCB2-7AA6-B2EEE0B6CFCD}"/>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3" name="Footer Placeholder 2">
            <a:extLst>
              <a:ext uri="{FF2B5EF4-FFF2-40B4-BE49-F238E27FC236}">
                <a16:creationId xmlns:a16="http://schemas.microsoft.com/office/drawing/2014/main" id="{858D16CC-06B9-F555-A987-5778EDD89C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F60EA6-0D1E-5EC0-4BD3-1192D6DA52B7}"/>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98564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0B22-6E61-ECC2-C4CF-0731F095A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58F300-6DAE-36BC-A415-83CE2239E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DAAEE0-4996-DDEF-6699-629BD39FF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2B535-54FC-6519-4CFA-A083E36F3094}"/>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6" name="Footer Placeholder 5">
            <a:extLst>
              <a:ext uri="{FF2B5EF4-FFF2-40B4-BE49-F238E27FC236}">
                <a16:creationId xmlns:a16="http://schemas.microsoft.com/office/drawing/2014/main" id="{63ED7C04-7F46-ED60-D183-ACFFF47772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EED7CA-CC6A-7C7F-9A9B-1E6393990CD7}"/>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373273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291-42A5-EE7E-DFB4-182720C3D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0DCB03-29DC-4FA0-3727-2FDEA77D4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E648D0-94FA-982C-822F-4E4B676F9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12D3AB-9512-B511-4547-98DDD33B162D}"/>
              </a:ext>
            </a:extLst>
          </p:cNvPr>
          <p:cNvSpPr>
            <a:spLocks noGrp="1"/>
          </p:cNvSpPr>
          <p:nvPr>
            <p:ph type="dt" sz="half" idx="10"/>
          </p:nvPr>
        </p:nvSpPr>
        <p:spPr/>
        <p:txBody>
          <a:bodyPr/>
          <a:lstStyle/>
          <a:p>
            <a:fld id="{29BF044F-ACA8-4315-A928-3DB491293FF0}" type="datetimeFigureOut">
              <a:rPr lang="en-GB" smtClean="0"/>
              <a:t>13/05/2024</a:t>
            </a:fld>
            <a:endParaRPr lang="en-GB"/>
          </a:p>
        </p:txBody>
      </p:sp>
      <p:sp>
        <p:nvSpPr>
          <p:cNvPr id="6" name="Footer Placeholder 5">
            <a:extLst>
              <a:ext uri="{FF2B5EF4-FFF2-40B4-BE49-F238E27FC236}">
                <a16:creationId xmlns:a16="http://schemas.microsoft.com/office/drawing/2014/main" id="{FB682B42-FA26-DD7C-08C6-895FE4E4E0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11E5E2-7030-0D80-1FD8-8FE965BF8A9B}"/>
              </a:ext>
            </a:extLst>
          </p:cNvPr>
          <p:cNvSpPr>
            <a:spLocks noGrp="1"/>
          </p:cNvSpPr>
          <p:nvPr>
            <p:ph type="sldNum" sz="quarter" idx="12"/>
          </p:nvPr>
        </p:nvSpPr>
        <p:spPr/>
        <p:txBody>
          <a:bodyPr/>
          <a:lstStyle/>
          <a:p>
            <a:fld id="{48CDC6EA-1EA0-4E1E-A291-642C1ADE3F86}" type="slidenum">
              <a:rPr lang="en-GB" smtClean="0"/>
              <a:t>‹#›</a:t>
            </a:fld>
            <a:endParaRPr lang="en-GB"/>
          </a:p>
        </p:txBody>
      </p:sp>
    </p:spTree>
    <p:extLst>
      <p:ext uri="{BB962C8B-B14F-4D97-AF65-F5344CB8AC3E}">
        <p14:creationId xmlns:p14="http://schemas.microsoft.com/office/powerpoint/2010/main" val="235788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270BD6-58CF-50D4-F518-036CE42B5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1CAFBF-E8C8-20AF-E1D5-1FD57B2B7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9D935-1D67-5C9E-B3CF-4012B5FC0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F044F-ACA8-4315-A928-3DB491293FF0}" type="datetimeFigureOut">
              <a:rPr lang="en-GB" smtClean="0"/>
              <a:t>13/05/2024</a:t>
            </a:fld>
            <a:endParaRPr lang="en-GB"/>
          </a:p>
        </p:txBody>
      </p:sp>
      <p:sp>
        <p:nvSpPr>
          <p:cNvPr id="5" name="Footer Placeholder 4">
            <a:extLst>
              <a:ext uri="{FF2B5EF4-FFF2-40B4-BE49-F238E27FC236}">
                <a16:creationId xmlns:a16="http://schemas.microsoft.com/office/drawing/2014/main" id="{5EAE2335-CCEB-60F3-F791-3136AD2F1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E77850-F37B-2E14-0279-98F91B3DA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DC6EA-1EA0-4E1E-A291-642C1ADE3F86}" type="slidenum">
              <a:rPr lang="en-GB" smtClean="0"/>
              <a:t>‹#›</a:t>
            </a:fld>
            <a:endParaRPr lang="en-GB"/>
          </a:p>
        </p:txBody>
      </p:sp>
    </p:spTree>
    <p:extLst>
      <p:ext uri="{BB962C8B-B14F-4D97-AF65-F5344CB8AC3E}">
        <p14:creationId xmlns:p14="http://schemas.microsoft.com/office/powerpoint/2010/main" val="190799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publicdomainpictures.net/view-image.php?image=132081&amp;picture="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customXml" Target="../ink/ink10.xml"/><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customXml" Target="../ink/ink9.xml"/><Relationship Id="rId5" Type="http://schemas.openxmlformats.org/officeDocument/2006/relationships/customXml" Target="../ink/ink6.xm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customXml" Target="../ink/ink8.xml"/><Relationship Id="rId1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tcat.sharepoint.com/sites/budeinfantsschool/Shared%20Documents/Rowan%20Planning/Literacy/Non%20Chronological%20Report-%20Dragons/Contextualised%20Construction%201.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tcat.sharepoint.com/sites/budeinfantsschool/Shared%20Documents/Rowan%20Planning/Literacy/Non%20Chronological%20Report-%20Dragons/Dragons%20Resources.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9.xml"/><Relationship Id="rId7" Type="http://schemas.openxmlformats.org/officeDocument/2006/relationships/slide" Target="slide13.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cat.sharepoint.com/sites/budeinfantsschool/Shared%20Documents/Rowan%20Planning/Literacy/Non%20Chronological%20Report-%20Dragons/Diagnostic%20task.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B144-8877-F522-FB82-86CCBE2CEFAB}"/>
              </a:ext>
            </a:extLst>
          </p:cNvPr>
          <p:cNvSpPr>
            <a:spLocks noGrp="1"/>
          </p:cNvSpPr>
          <p:nvPr>
            <p:ph type="ctrTitle"/>
          </p:nvPr>
        </p:nvSpPr>
        <p:spPr/>
        <p:txBody>
          <a:bodyPr/>
          <a:lstStyle/>
          <a:p>
            <a:r>
              <a:rPr lang="en-GB"/>
              <a:t>Bude Infants Writing Journey</a:t>
            </a:r>
          </a:p>
        </p:txBody>
      </p:sp>
      <p:sp>
        <p:nvSpPr>
          <p:cNvPr id="3" name="Subtitle 2">
            <a:extLst>
              <a:ext uri="{FF2B5EF4-FFF2-40B4-BE49-F238E27FC236}">
                <a16:creationId xmlns:a16="http://schemas.microsoft.com/office/drawing/2014/main" id="{C984BAB9-FC9F-FD96-693D-AED0ED8D4E86}"/>
              </a:ext>
            </a:extLst>
          </p:cNvPr>
          <p:cNvSpPr>
            <a:spLocks noGrp="1"/>
          </p:cNvSpPr>
          <p:nvPr>
            <p:ph type="subTitle" idx="1"/>
          </p:nvPr>
        </p:nvSpPr>
        <p:spPr/>
        <p:txBody>
          <a:bodyPr/>
          <a:lstStyle/>
          <a:p>
            <a:r>
              <a:rPr lang="en-GB"/>
              <a:t>Year 1 planning</a:t>
            </a:r>
          </a:p>
        </p:txBody>
      </p:sp>
    </p:spTree>
    <p:extLst>
      <p:ext uri="{BB962C8B-B14F-4D97-AF65-F5344CB8AC3E}">
        <p14:creationId xmlns:p14="http://schemas.microsoft.com/office/powerpoint/2010/main" val="30662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CE11D-08B0-45A2-92A4-2BDBB2506D7F}"/>
              </a:ext>
            </a:extLst>
          </p:cNvPr>
          <p:cNvSpPr>
            <a:spLocks noGrp="1"/>
          </p:cNvSpPr>
          <p:nvPr>
            <p:ph type="title"/>
          </p:nvPr>
        </p:nvSpPr>
        <p:spPr/>
        <p:txBody>
          <a:bodyPr/>
          <a:lstStyle/>
          <a:p>
            <a:r>
              <a:rPr lang="en-GB"/>
              <a:t>Commas in a list</a:t>
            </a:r>
          </a:p>
        </p:txBody>
      </p:sp>
      <p:sp>
        <p:nvSpPr>
          <p:cNvPr id="3" name="Content Placeholder 2">
            <a:extLst>
              <a:ext uri="{FF2B5EF4-FFF2-40B4-BE49-F238E27FC236}">
                <a16:creationId xmlns:a16="http://schemas.microsoft.com/office/drawing/2014/main" id="{2FC53B77-E744-8175-39E8-15FADA68AB7E}"/>
              </a:ext>
            </a:extLst>
          </p:cNvPr>
          <p:cNvSpPr>
            <a:spLocks noGrp="1"/>
          </p:cNvSpPr>
          <p:nvPr>
            <p:ph idx="1"/>
          </p:nvPr>
        </p:nvSpPr>
        <p:spPr/>
        <p:txBody>
          <a:bodyPr/>
          <a:lstStyle/>
          <a:p>
            <a:r>
              <a:rPr lang="en-GB"/>
              <a:t>Can you finish this sentence with a list of three things a dragon eats.</a:t>
            </a:r>
          </a:p>
          <a:p>
            <a:endParaRPr lang="en-GB"/>
          </a:p>
          <a:p>
            <a:r>
              <a:rPr lang="en-GB"/>
              <a:t>This dragon eats</a:t>
            </a:r>
          </a:p>
        </p:txBody>
      </p:sp>
      <p:pic>
        <p:nvPicPr>
          <p:cNvPr id="5" name="Picture 4">
            <a:extLst>
              <a:ext uri="{FF2B5EF4-FFF2-40B4-BE49-F238E27FC236}">
                <a16:creationId xmlns:a16="http://schemas.microsoft.com/office/drawing/2014/main" id="{8EE83C8C-384C-37DC-18FD-F1A5F5D8047C}"/>
              </a:ext>
            </a:extLst>
          </p:cNvPr>
          <p:cNvPicPr>
            <a:picLocks noChangeAspect="1"/>
          </p:cNvPicPr>
          <p:nvPr/>
        </p:nvPicPr>
        <p:blipFill>
          <a:blip r:embed="rId2"/>
          <a:stretch>
            <a:fillRect/>
          </a:stretch>
        </p:blipFill>
        <p:spPr>
          <a:xfrm>
            <a:off x="2494563" y="5243581"/>
            <a:ext cx="9431066" cy="1352739"/>
          </a:xfrm>
          <a:prstGeom prst="rect">
            <a:avLst/>
          </a:prstGeom>
        </p:spPr>
      </p:pic>
    </p:spTree>
    <p:extLst>
      <p:ext uri="{BB962C8B-B14F-4D97-AF65-F5344CB8AC3E}">
        <p14:creationId xmlns:p14="http://schemas.microsoft.com/office/powerpoint/2010/main" val="955104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3653-0DFB-5ABB-51AA-84F0AE9731FC}"/>
              </a:ext>
            </a:extLst>
          </p:cNvPr>
          <p:cNvSpPr>
            <a:spLocks noGrp="1"/>
          </p:cNvSpPr>
          <p:nvPr>
            <p:ph type="title"/>
          </p:nvPr>
        </p:nvSpPr>
        <p:spPr/>
        <p:txBody>
          <a:bodyPr/>
          <a:lstStyle/>
          <a:p>
            <a:r>
              <a:rPr lang="en-GB"/>
              <a:t>Can we think of some adjective to describe their character?</a:t>
            </a:r>
          </a:p>
        </p:txBody>
      </p:sp>
      <p:pic>
        <p:nvPicPr>
          <p:cNvPr id="4" name="Picture 3">
            <a:extLst>
              <a:ext uri="{FF2B5EF4-FFF2-40B4-BE49-F238E27FC236}">
                <a16:creationId xmlns:a16="http://schemas.microsoft.com/office/drawing/2014/main" id="{9908CAF6-DB70-6D78-7CAC-98C50836AB0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855" y="2014538"/>
            <a:ext cx="7198290" cy="4581500"/>
          </a:xfrm>
          <a:prstGeom prst="rect">
            <a:avLst/>
          </a:prstGeom>
        </p:spPr>
      </p:pic>
      <p:sp>
        <p:nvSpPr>
          <p:cNvPr id="5" name="TextBox 4">
            <a:extLst>
              <a:ext uri="{FF2B5EF4-FFF2-40B4-BE49-F238E27FC236}">
                <a16:creationId xmlns:a16="http://schemas.microsoft.com/office/drawing/2014/main" id="{9E744AF8-3A54-EDD5-6EEC-F5306F4D2D99}"/>
              </a:ext>
            </a:extLst>
          </p:cNvPr>
          <p:cNvSpPr txBox="1"/>
          <p:nvPr/>
        </p:nvSpPr>
        <p:spPr>
          <a:xfrm>
            <a:off x="3759200" y="3566624"/>
            <a:ext cx="4914900" cy="2031325"/>
          </a:xfrm>
          <a:prstGeom prst="rect">
            <a:avLst/>
          </a:prstGeom>
          <a:noFill/>
        </p:spPr>
        <p:txBody>
          <a:bodyPr wrap="square" rtlCol="0">
            <a:spAutoFit/>
          </a:bodyPr>
          <a:lstStyle/>
          <a:p>
            <a:r>
              <a:rPr lang="en-GB"/>
              <a:t>Kind</a:t>
            </a:r>
          </a:p>
          <a:p>
            <a:r>
              <a:rPr lang="en-GB"/>
              <a:t>Friendly</a:t>
            </a:r>
          </a:p>
          <a:p>
            <a:r>
              <a:rPr lang="en-GB"/>
              <a:t>Loyal</a:t>
            </a:r>
          </a:p>
          <a:p>
            <a:r>
              <a:rPr lang="en-GB"/>
              <a:t>Caring</a:t>
            </a:r>
          </a:p>
          <a:p>
            <a:r>
              <a:rPr lang="en-GB"/>
              <a:t>Loving</a:t>
            </a:r>
          </a:p>
          <a:p>
            <a:r>
              <a:rPr lang="en-GB"/>
              <a:t>generous</a:t>
            </a:r>
          </a:p>
          <a:p>
            <a:endParaRPr lang="en-GB"/>
          </a:p>
        </p:txBody>
      </p:sp>
    </p:spTree>
    <p:extLst>
      <p:ext uri="{BB962C8B-B14F-4D97-AF65-F5344CB8AC3E}">
        <p14:creationId xmlns:p14="http://schemas.microsoft.com/office/powerpoint/2010/main" val="4779215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B054-22E7-A8F1-874B-B794EB469679}"/>
              </a:ext>
            </a:extLst>
          </p:cNvPr>
          <p:cNvSpPr>
            <a:spLocks noGrp="1"/>
          </p:cNvSpPr>
          <p:nvPr>
            <p:ph type="title"/>
          </p:nvPr>
        </p:nvSpPr>
        <p:spPr/>
        <p:txBody>
          <a:bodyPr>
            <a:normAutofit fontScale="90000"/>
          </a:bodyPr>
          <a:lstStyle/>
          <a:p>
            <a:r>
              <a:rPr lang="en-GB"/>
              <a:t>6. Show following structure and repeat step 3 (pictorial, verbal, written) for the egg dragon.</a:t>
            </a:r>
          </a:p>
        </p:txBody>
      </p:sp>
      <p:pic>
        <p:nvPicPr>
          <p:cNvPr id="5" name="Content Placeholder 4">
            <a:extLst>
              <a:ext uri="{FF2B5EF4-FFF2-40B4-BE49-F238E27FC236}">
                <a16:creationId xmlns:a16="http://schemas.microsoft.com/office/drawing/2014/main" id="{D0AD404B-99C7-755F-3192-0C08994EA10D}"/>
              </a:ext>
            </a:extLst>
          </p:cNvPr>
          <p:cNvPicPr>
            <a:picLocks noGrp="1" noChangeAspect="1"/>
          </p:cNvPicPr>
          <p:nvPr>
            <p:ph idx="1"/>
          </p:nvPr>
        </p:nvPicPr>
        <p:blipFill>
          <a:blip r:embed="rId2"/>
          <a:stretch>
            <a:fillRect/>
          </a:stretch>
        </p:blipFill>
        <p:spPr>
          <a:xfrm>
            <a:off x="454494" y="2511098"/>
            <a:ext cx="5239481" cy="2343477"/>
          </a:xfrm>
        </p:spPr>
      </p:pic>
      <p:pic>
        <p:nvPicPr>
          <p:cNvPr id="7" name="Picture 6">
            <a:extLst>
              <a:ext uri="{FF2B5EF4-FFF2-40B4-BE49-F238E27FC236}">
                <a16:creationId xmlns:a16="http://schemas.microsoft.com/office/drawing/2014/main" id="{3D9570CE-6269-5790-8061-47D246DA7D9A}"/>
              </a:ext>
            </a:extLst>
          </p:cNvPr>
          <p:cNvPicPr>
            <a:picLocks noChangeAspect="1"/>
          </p:cNvPicPr>
          <p:nvPr/>
        </p:nvPicPr>
        <p:blipFill>
          <a:blip r:embed="rId3"/>
          <a:stretch>
            <a:fillRect/>
          </a:stretch>
        </p:blipFill>
        <p:spPr>
          <a:xfrm>
            <a:off x="5986075" y="2511098"/>
            <a:ext cx="5553850" cy="2286319"/>
          </a:xfrm>
          <a:prstGeom prst="rect">
            <a:avLst/>
          </a:prstGeom>
        </p:spPr>
      </p:pic>
    </p:spTree>
    <p:extLst>
      <p:ext uri="{BB962C8B-B14F-4D97-AF65-F5344CB8AC3E}">
        <p14:creationId xmlns:p14="http://schemas.microsoft.com/office/powerpoint/2010/main" val="16100017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F8A8-4771-2068-9827-06FF45368FFF}"/>
              </a:ext>
            </a:extLst>
          </p:cNvPr>
          <p:cNvSpPr>
            <a:spLocks noGrp="1"/>
          </p:cNvSpPr>
          <p:nvPr>
            <p:ph type="title"/>
          </p:nvPr>
        </p:nvSpPr>
        <p:spPr/>
        <p:txBody>
          <a:bodyPr/>
          <a:lstStyle/>
          <a:p>
            <a:r>
              <a:rPr lang="en-GB"/>
              <a:t>7. Referring to the modelled table from step 3 and the dragon from step 1.</a:t>
            </a:r>
          </a:p>
        </p:txBody>
      </p:sp>
      <p:sp>
        <p:nvSpPr>
          <p:cNvPr id="3" name="Content Placeholder 2">
            <a:extLst>
              <a:ext uri="{FF2B5EF4-FFF2-40B4-BE49-F238E27FC236}">
                <a16:creationId xmlns:a16="http://schemas.microsoft.com/office/drawing/2014/main" id="{E1085A40-5919-2197-1E56-FA6481B631C0}"/>
              </a:ext>
            </a:extLst>
          </p:cNvPr>
          <p:cNvSpPr>
            <a:spLocks noGrp="1"/>
          </p:cNvSpPr>
          <p:nvPr>
            <p:ph idx="1"/>
          </p:nvPr>
        </p:nvSpPr>
        <p:spPr>
          <a:xfrm>
            <a:off x="838200" y="1825624"/>
            <a:ext cx="10515600" cy="5032375"/>
          </a:xfrm>
        </p:spPr>
        <p:txBody>
          <a:bodyPr>
            <a:normAutofit lnSpcReduction="10000"/>
          </a:bodyPr>
          <a:lstStyle/>
          <a:p>
            <a:r>
              <a:rPr lang="en-GB"/>
              <a:t>I am going to modify my noun phrase using ‘with’ to add detail and description</a:t>
            </a:r>
          </a:p>
          <a:p>
            <a:endParaRPr lang="en-GB"/>
          </a:p>
          <a:p>
            <a:endParaRPr lang="en-GB"/>
          </a:p>
          <a:p>
            <a:endParaRPr lang="en-GB"/>
          </a:p>
          <a:p>
            <a:endParaRPr lang="en-GB"/>
          </a:p>
          <a:p>
            <a:endParaRPr lang="en-GB"/>
          </a:p>
          <a:p>
            <a:endParaRPr lang="en-GB"/>
          </a:p>
          <a:p>
            <a:r>
              <a:rPr lang="en-GB"/>
              <a:t>The pre-modifiers (adjectives) focus on the dragons personality. I am going to use the post-modifier (with…) to focus on the dragons appearance. </a:t>
            </a:r>
          </a:p>
        </p:txBody>
      </p:sp>
      <p:pic>
        <p:nvPicPr>
          <p:cNvPr id="5" name="Picture 4">
            <a:extLst>
              <a:ext uri="{FF2B5EF4-FFF2-40B4-BE49-F238E27FC236}">
                <a16:creationId xmlns:a16="http://schemas.microsoft.com/office/drawing/2014/main" id="{4D411585-5525-6EB8-7A36-BB70524E3952}"/>
              </a:ext>
            </a:extLst>
          </p:cNvPr>
          <p:cNvPicPr>
            <a:picLocks noChangeAspect="1"/>
          </p:cNvPicPr>
          <p:nvPr/>
        </p:nvPicPr>
        <p:blipFill>
          <a:blip r:embed="rId2"/>
          <a:stretch>
            <a:fillRect/>
          </a:stretch>
        </p:blipFill>
        <p:spPr>
          <a:xfrm>
            <a:off x="494963" y="2656656"/>
            <a:ext cx="10630238" cy="2698306"/>
          </a:xfrm>
          <a:prstGeom prst="rect">
            <a:avLst/>
          </a:prstGeom>
        </p:spPr>
      </p:pic>
    </p:spTree>
    <p:extLst>
      <p:ext uri="{BB962C8B-B14F-4D97-AF65-F5344CB8AC3E}">
        <p14:creationId xmlns:p14="http://schemas.microsoft.com/office/powerpoint/2010/main" val="10386207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AF68-E40C-1214-9E49-C1B072C8CEBF}"/>
              </a:ext>
            </a:extLst>
          </p:cNvPr>
          <p:cNvSpPr>
            <a:spLocks noGrp="1"/>
          </p:cNvSpPr>
          <p:nvPr>
            <p:ph type="title"/>
          </p:nvPr>
        </p:nvSpPr>
        <p:spPr/>
        <p:txBody>
          <a:bodyPr/>
          <a:lstStyle/>
          <a:p>
            <a:r>
              <a:rPr lang="en-GB"/>
              <a:t>8. Model the post-modification of each noun (dragons) using ‘with’  </a:t>
            </a:r>
          </a:p>
        </p:txBody>
      </p:sp>
      <p:sp>
        <p:nvSpPr>
          <p:cNvPr id="3" name="Content Placeholder 2">
            <a:extLst>
              <a:ext uri="{FF2B5EF4-FFF2-40B4-BE49-F238E27FC236}">
                <a16:creationId xmlns:a16="http://schemas.microsoft.com/office/drawing/2014/main" id="{76E19D05-0823-7E38-B650-771BD99BF7BE}"/>
              </a:ext>
            </a:extLst>
          </p:cNvPr>
          <p:cNvSpPr>
            <a:spLocks noGrp="1"/>
          </p:cNvSpPr>
          <p:nvPr>
            <p:ph idx="1"/>
          </p:nvPr>
        </p:nvSpPr>
        <p:spPr/>
        <p:txBody>
          <a:bodyPr/>
          <a:lstStyle/>
          <a:p>
            <a:r>
              <a:rPr lang="en-GB"/>
              <a:t>Say thought process as you go and verbalise the expanded noun phrase within a sentence. </a:t>
            </a:r>
          </a:p>
        </p:txBody>
      </p:sp>
      <p:pic>
        <p:nvPicPr>
          <p:cNvPr id="5" name="Picture 4">
            <a:extLst>
              <a:ext uri="{FF2B5EF4-FFF2-40B4-BE49-F238E27FC236}">
                <a16:creationId xmlns:a16="http://schemas.microsoft.com/office/drawing/2014/main" id="{B224C4A8-E981-EEF5-B98A-C4D31EBDF97F}"/>
              </a:ext>
            </a:extLst>
          </p:cNvPr>
          <p:cNvPicPr>
            <a:picLocks noChangeAspect="1"/>
          </p:cNvPicPr>
          <p:nvPr/>
        </p:nvPicPr>
        <p:blipFill>
          <a:blip r:embed="rId2"/>
          <a:stretch>
            <a:fillRect/>
          </a:stretch>
        </p:blipFill>
        <p:spPr>
          <a:xfrm>
            <a:off x="380256" y="2733622"/>
            <a:ext cx="11075143" cy="2885909"/>
          </a:xfrm>
          <a:prstGeom prst="rect">
            <a:avLst/>
          </a:prstGeom>
        </p:spPr>
      </p:pic>
    </p:spTree>
    <p:extLst>
      <p:ext uri="{BB962C8B-B14F-4D97-AF65-F5344CB8AC3E}">
        <p14:creationId xmlns:p14="http://schemas.microsoft.com/office/powerpoint/2010/main" val="2599518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E3987-8ACE-4768-DEA5-1D0871BF0B72}"/>
              </a:ext>
            </a:extLst>
          </p:cNvPr>
          <p:cNvSpPr>
            <a:spLocks noGrp="1"/>
          </p:cNvSpPr>
          <p:nvPr>
            <p:ph type="title"/>
          </p:nvPr>
        </p:nvSpPr>
        <p:spPr/>
        <p:txBody>
          <a:bodyPr/>
          <a:lstStyle/>
          <a:p>
            <a:r>
              <a:rPr lang="en-GB"/>
              <a:t>9. Use expanded noun phrases from the table to model application in a sentence. </a:t>
            </a:r>
          </a:p>
        </p:txBody>
      </p:sp>
      <p:sp>
        <p:nvSpPr>
          <p:cNvPr id="3" name="Content Placeholder 2">
            <a:extLst>
              <a:ext uri="{FF2B5EF4-FFF2-40B4-BE49-F238E27FC236}">
                <a16:creationId xmlns:a16="http://schemas.microsoft.com/office/drawing/2014/main" id="{E5D5DAD5-83C0-11A7-38E4-667B2B3AA5FD}"/>
              </a:ext>
            </a:extLst>
          </p:cNvPr>
          <p:cNvSpPr>
            <a:spLocks noGrp="1"/>
          </p:cNvSpPr>
          <p:nvPr>
            <p:ph idx="1"/>
          </p:nvPr>
        </p:nvSpPr>
        <p:spPr/>
        <p:txBody>
          <a:bodyPr/>
          <a:lstStyle/>
          <a:p>
            <a:r>
              <a:rPr lang="en-GB"/>
              <a:t>Children who need more scaffolding to choose only one adjective for post-modifier. </a:t>
            </a:r>
          </a:p>
        </p:txBody>
      </p:sp>
    </p:spTree>
    <p:extLst>
      <p:ext uri="{BB962C8B-B14F-4D97-AF65-F5344CB8AC3E}">
        <p14:creationId xmlns:p14="http://schemas.microsoft.com/office/powerpoint/2010/main" val="32375394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01F1-57BC-2BC5-1795-AF68C589A97A}"/>
              </a:ext>
            </a:extLst>
          </p:cNvPr>
          <p:cNvSpPr>
            <a:spLocks noGrp="1"/>
          </p:cNvSpPr>
          <p:nvPr>
            <p:ph type="title"/>
          </p:nvPr>
        </p:nvSpPr>
        <p:spPr/>
        <p:txBody>
          <a:bodyPr/>
          <a:lstStyle/>
          <a:p>
            <a:r>
              <a:rPr lang="en-GB"/>
              <a:t>Guided write</a:t>
            </a:r>
          </a:p>
        </p:txBody>
      </p:sp>
      <p:sp>
        <p:nvSpPr>
          <p:cNvPr id="3" name="Content Placeholder 2">
            <a:extLst>
              <a:ext uri="{FF2B5EF4-FFF2-40B4-BE49-F238E27FC236}">
                <a16:creationId xmlns:a16="http://schemas.microsoft.com/office/drawing/2014/main" id="{EC84684E-E54D-82A8-9AC2-E066FF2C9D34}"/>
              </a:ext>
            </a:extLst>
          </p:cNvPr>
          <p:cNvSpPr>
            <a:spLocks noGrp="1"/>
          </p:cNvSpPr>
          <p:nvPr>
            <p:ph idx="1"/>
          </p:nvPr>
        </p:nvSpPr>
        <p:spPr/>
        <p:txBody>
          <a:bodyPr/>
          <a:lstStyle/>
          <a:p>
            <a:r>
              <a:rPr lang="en-GB"/>
              <a:t>Ice dragons are kind, friendly dragons with thick, white fur.</a:t>
            </a:r>
          </a:p>
        </p:txBody>
      </p:sp>
    </p:spTree>
    <p:extLst>
      <p:ext uri="{BB962C8B-B14F-4D97-AF65-F5344CB8AC3E}">
        <p14:creationId xmlns:p14="http://schemas.microsoft.com/office/powerpoint/2010/main" val="8076068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E34E-A6E4-37EF-294C-4FF3E29F5507}"/>
              </a:ext>
            </a:extLst>
          </p:cNvPr>
          <p:cNvSpPr>
            <a:spLocks noGrp="1"/>
          </p:cNvSpPr>
          <p:nvPr>
            <p:ph type="title"/>
          </p:nvPr>
        </p:nvSpPr>
        <p:spPr>
          <a:xfrm>
            <a:off x="838200" y="365125"/>
            <a:ext cx="10515600" cy="6289675"/>
          </a:xfrm>
        </p:spPr>
        <p:txBody>
          <a:bodyPr>
            <a:normAutofit/>
          </a:bodyPr>
          <a:lstStyle/>
          <a:p>
            <a:r>
              <a:rPr lang="en-GB"/>
              <a:t>10. Children to use their table from step 6 to build upon their expanded noun phrases with post-modifiers beginning ‘with’ which describes the dragons appearance.</a:t>
            </a:r>
            <a:br>
              <a:rPr lang="en-GB"/>
            </a:br>
            <a:br>
              <a:rPr lang="en-GB"/>
            </a:br>
            <a:r>
              <a:rPr lang="en-GB"/>
              <a:t>Independent write</a:t>
            </a:r>
            <a:br>
              <a:rPr lang="en-GB"/>
            </a:br>
            <a:r>
              <a:rPr lang="en-GB"/>
              <a:t> </a:t>
            </a:r>
          </a:p>
        </p:txBody>
      </p:sp>
    </p:spTree>
    <p:extLst>
      <p:ext uri="{BB962C8B-B14F-4D97-AF65-F5344CB8AC3E}">
        <p14:creationId xmlns:p14="http://schemas.microsoft.com/office/powerpoint/2010/main" val="23190077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5673-BD1B-EFBF-7200-0BB982EA35D2}"/>
              </a:ext>
            </a:extLst>
          </p:cNvPr>
          <p:cNvSpPr>
            <a:spLocks noGrp="1"/>
          </p:cNvSpPr>
          <p:nvPr>
            <p:ph type="title"/>
          </p:nvPr>
        </p:nvSpPr>
        <p:spPr>
          <a:xfrm>
            <a:off x="838200" y="796925"/>
            <a:ext cx="10515600" cy="1325563"/>
          </a:xfrm>
        </p:spPr>
        <p:txBody>
          <a:bodyPr>
            <a:normAutofit fontScale="90000"/>
          </a:bodyPr>
          <a:lstStyle/>
          <a:p>
            <a:r>
              <a:rPr lang="en-GB"/>
              <a:t>11. Model write the first two sentences of the section about the ice dragon with a focus on expanded noun phrases and commas in a list </a:t>
            </a:r>
          </a:p>
        </p:txBody>
      </p:sp>
      <p:sp>
        <p:nvSpPr>
          <p:cNvPr id="3" name="Content Placeholder 2">
            <a:extLst>
              <a:ext uri="{FF2B5EF4-FFF2-40B4-BE49-F238E27FC236}">
                <a16:creationId xmlns:a16="http://schemas.microsoft.com/office/drawing/2014/main" id="{F56A273D-4C30-BC6D-26B7-8A35E16F2D9C}"/>
              </a:ext>
            </a:extLst>
          </p:cNvPr>
          <p:cNvSpPr>
            <a:spLocks noGrp="1"/>
          </p:cNvSpPr>
          <p:nvPr>
            <p:ph idx="1"/>
          </p:nvPr>
        </p:nvSpPr>
        <p:spPr>
          <a:xfrm>
            <a:off x="736600" y="2905125"/>
            <a:ext cx="10515600" cy="4351338"/>
          </a:xfrm>
        </p:spPr>
        <p:txBody>
          <a:bodyPr/>
          <a:lstStyle/>
          <a:p>
            <a:pPr marL="0" indent="0">
              <a:buNone/>
            </a:pPr>
            <a:r>
              <a:rPr lang="en-GB" u="sng"/>
              <a:t>Ice dragons</a:t>
            </a:r>
          </a:p>
          <a:p>
            <a:pPr marL="0" indent="0">
              <a:buNone/>
            </a:pPr>
            <a:r>
              <a:rPr lang="en-GB"/>
              <a:t>Ice dragons are kind, friendly dragons with thick, white fur. They have blue eyes, floppy ears and a long tail. </a:t>
            </a:r>
          </a:p>
        </p:txBody>
      </p:sp>
    </p:spTree>
    <p:extLst>
      <p:ext uri="{BB962C8B-B14F-4D97-AF65-F5344CB8AC3E}">
        <p14:creationId xmlns:p14="http://schemas.microsoft.com/office/powerpoint/2010/main" val="11952290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B7A3-5F7E-F280-1CEF-8542673F850D}"/>
              </a:ext>
            </a:extLst>
          </p:cNvPr>
          <p:cNvSpPr>
            <a:spLocks noGrp="1"/>
          </p:cNvSpPr>
          <p:nvPr>
            <p:ph type="title"/>
          </p:nvPr>
        </p:nvSpPr>
        <p:spPr/>
        <p:txBody>
          <a:bodyPr/>
          <a:lstStyle/>
          <a:p>
            <a:r>
              <a:rPr lang="en-GB"/>
              <a:t>12. Independent write</a:t>
            </a:r>
          </a:p>
        </p:txBody>
      </p:sp>
      <p:sp>
        <p:nvSpPr>
          <p:cNvPr id="3" name="Content Placeholder 2">
            <a:extLst>
              <a:ext uri="{FF2B5EF4-FFF2-40B4-BE49-F238E27FC236}">
                <a16:creationId xmlns:a16="http://schemas.microsoft.com/office/drawing/2014/main" id="{FE54B028-DB89-A8BE-51BC-A2925839868B}"/>
              </a:ext>
            </a:extLst>
          </p:cNvPr>
          <p:cNvSpPr>
            <a:spLocks noGrp="1"/>
          </p:cNvSpPr>
          <p:nvPr>
            <p:ph idx="1"/>
          </p:nvPr>
        </p:nvSpPr>
        <p:spPr/>
        <p:txBody>
          <a:bodyPr/>
          <a:lstStyle/>
          <a:p>
            <a:r>
              <a:rPr lang="en-GB"/>
              <a:t>Children to write the first two sentences about an ice dragon, an egg dragon and/or underwater dragon.</a:t>
            </a:r>
          </a:p>
          <a:p>
            <a:r>
              <a:rPr lang="en-GB"/>
              <a:t>Focus on expanded noun phrases and commas in a list</a:t>
            </a:r>
          </a:p>
        </p:txBody>
      </p:sp>
    </p:spTree>
    <p:extLst>
      <p:ext uri="{BB962C8B-B14F-4D97-AF65-F5344CB8AC3E}">
        <p14:creationId xmlns:p14="http://schemas.microsoft.com/office/powerpoint/2010/main" val="17553603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E79B-108E-C597-963B-18ECDBDB1183}"/>
              </a:ext>
            </a:extLst>
          </p:cNvPr>
          <p:cNvSpPr>
            <a:spLocks noGrp="1"/>
          </p:cNvSpPr>
          <p:nvPr>
            <p:ph type="title"/>
          </p:nvPr>
        </p:nvSpPr>
        <p:spPr/>
        <p:txBody>
          <a:bodyPr/>
          <a:lstStyle/>
          <a:p>
            <a:r>
              <a:rPr lang="en-GB" b="1"/>
              <a:t>Capital letters for proper nouns</a:t>
            </a:r>
          </a:p>
        </p:txBody>
      </p:sp>
      <p:sp>
        <p:nvSpPr>
          <p:cNvPr id="3" name="Content Placeholder 2">
            <a:extLst>
              <a:ext uri="{FF2B5EF4-FFF2-40B4-BE49-F238E27FC236}">
                <a16:creationId xmlns:a16="http://schemas.microsoft.com/office/drawing/2014/main" id="{C765BF26-B205-C506-1564-625FBB126CE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35272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BA14-A44C-DB37-E247-8EFC3C9C9738}"/>
              </a:ext>
            </a:extLst>
          </p:cNvPr>
          <p:cNvSpPr>
            <a:spLocks noGrp="1"/>
          </p:cNvSpPr>
          <p:nvPr>
            <p:ph type="title"/>
          </p:nvPr>
        </p:nvSpPr>
        <p:spPr/>
        <p:txBody>
          <a:bodyPr/>
          <a:lstStyle/>
          <a:p>
            <a:r>
              <a:rPr lang="en-GB"/>
              <a:t>Expanded noun phrase</a:t>
            </a:r>
          </a:p>
        </p:txBody>
      </p:sp>
      <p:sp>
        <p:nvSpPr>
          <p:cNvPr id="7" name="Content Placeholder 6">
            <a:extLst>
              <a:ext uri="{FF2B5EF4-FFF2-40B4-BE49-F238E27FC236}">
                <a16:creationId xmlns:a16="http://schemas.microsoft.com/office/drawing/2014/main" id="{E90854C9-705B-7120-E3B7-8F74DA0CE8F8}"/>
              </a:ext>
            </a:extLst>
          </p:cNvPr>
          <p:cNvSpPr>
            <a:spLocks noGrp="1"/>
          </p:cNvSpPr>
          <p:nvPr>
            <p:ph idx="1"/>
          </p:nvPr>
        </p:nvSpPr>
        <p:spPr>
          <a:xfrm>
            <a:off x="838200" y="2141537"/>
            <a:ext cx="10515600" cy="4351338"/>
          </a:xfrm>
        </p:spPr>
        <p:txBody>
          <a:bodyPr/>
          <a:lstStyle/>
          <a:p>
            <a:r>
              <a:rPr lang="en-GB"/>
              <a:t>Use this grid to expand on the nouns.</a:t>
            </a:r>
          </a:p>
        </p:txBody>
      </p:sp>
      <p:pic>
        <p:nvPicPr>
          <p:cNvPr id="13" name="Picture 12">
            <a:extLst>
              <a:ext uri="{FF2B5EF4-FFF2-40B4-BE49-F238E27FC236}">
                <a16:creationId xmlns:a16="http://schemas.microsoft.com/office/drawing/2014/main" id="{DB78FD35-C684-29B8-2328-760A663152A3}"/>
              </a:ext>
            </a:extLst>
          </p:cNvPr>
          <p:cNvPicPr>
            <a:picLocks noChangeAspect="1"/>
          </p:cNvPicPr>
          <p:nvPr/>
        </p:nvPicPr>
        <p:blipFill>
          <a:blip r:embed="rId2"/>
          <a:stretch>
            <a:fillRect/>
          </a:stretch>
        </p:blipFill>
        <p:spPr>
          <a:xfrm>
            <a:off x="222901" y="2957980"/>
            <a:ext cx="7735268" cy="3063552"/>
          </a:xfrm>
          <a:prstGeom prst="rect">
            <a:avLst/>
          </a:prstGeom>
        </p:spPr>
      </p:pic>
      <p:sp>
        <p:nvSpPr>
          <p:cNvPr id="3" name="Rectangle: Rounded Corners 2">
            <a:extLst>
              <a:ext uri="{FF2B5EF4-FFF2-40B4-BE49-F238E27FC236}">
                <a16:creationId xmlns:a16="http://schemas.microsoft.com/office/drawing/2014/main" id="{2F8828C2-793E-BD3D-06DC-7C761D110322}"/>
              </a:ext>
            </a:extLst>
          </p:cNvPr>
          <p:cNvSpPr/>
          <p:nvPr/>
        </p:nvSpPr>
        <p:spPr>
          <a:xfrm>
            <a:off x="4719145" y="2575034"/>
            <a:ext cx="7249954" cy="4004442"/>
          </a:xfrm>
          <a:prstGeom prst="roundRect">
            <a:avLst/>
          </a:prstGeom>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6333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B0FC-E793-6E43-1EF3-4BFF6D8C7B3C}"/>
              </a:ext>
            </a:extLst>
          </p:cNvPr>
          <p:cNvSpPr>
            <a:spLocks noGrp="1"/>
          </p:cNvSpPr>
          <p:nvPr>
            <p:ph type="title"/>
          </p:nvPr>
        </p:nvSpPr>
        <p:spPr/>
        <p:txBody>
          <a:bodyPr/>
          <a:lstStyle/>
          <a:p>
            <a:r>
              <a:rPr lang="en-GB"/>
              <a:t>1. Where does the ice dragon live?</a:t>
            </a:r>
          </a:p>
        </p:txBody>
      </p:sp>
      <p:sp>
        <p:nvSpPr>
          <p:cNvPr id="3" name="Content Placeholder 2">
            <a:extLst>
              <a:ext uri="{FF2B5EF4-FFF2-40B4-BE49-F238E27FC236}">
                <a16:creationId xmlns:a16="http://schemas.microsoft.com/office/drawing/2014/main" id="{4EE4E47D-E4B3-B1A8-5994-42B858A44340}"/>
              </a:ext>
            </a:extLst>
          </p:cNvPr>
          <p:cNvSpPr>
            <a:spLocks noGrp="1"/>
          </p:cNvSpPr>
          <p:nvPr>
            <p:ph idx="1"/>
          </p:nvPr>
        </p:nvSpPr>
        <p:spPr/>
        <p:txBody>
          <a:bodyPr/>
          <a:lstStyle/>
          <a:p>
            <a:r>
              <a:rPr lang="en-GB"/>
              <a:t>Where does the egg dragon live?</a:t>
            </a:r>
          </a:p>
          <a:p>
            <a:r>
              <a:rPr lang="en-GB"/>
              <a:t>Where does the underwater dragon live?</a:t>
            </a:r>
          </a:p>
          <a:p>
            <a:endParaRPr lang="en-GB"/>
          </a:p>
          <a:p>
            <a:r>
              <a:rPr lang="en-GB"/>
              <a:t>Look at the book for more inspiration</a:t>
            </a:r>
          </a:p>
        </p:txBody>
      </p:sp>
      <p:pic>
        <p:nvPicPr>
          <p:cNvPr id="1026" name="Picture 2" descr="Tell Me a Dragon: Amazon.co.uk: Jackie Morris: 9781845075347: Books">
            <a:extLst>
              <a:ext uri="{FF2B5EF4-FFF2-40B4-BE49-F238E27FC236}">
                <a16:creationId xmlns:a16="http://schemas.microsoft.com/office/drawing/2014/main" id="{A65C5338-1779-4BA6-2DE6-64DBD796E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25" y="3097212"/>
            <a:ext cx="2505873" cy="339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61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0C4A-2945-0A7C-8B0C-12FE95E119E7}"/>
              </a:ext>
            </a:extLst>
          </p:cNvPr>
          <p:cNvSpPr>
            <a:spLocks noGrp="1"/>
          </p:cNvSpPr>
          <p:nvPr>
            <p:ph type="title"/>
          </p:nvPr>
        </p:nvSpPr>
        <p:spPr/>
        <p:txBody>
          <a:bodyPr/>
          <a:lstStyle/>
          <a:p>
            <a:r>
              <a:rPr lang="en-GB"/>
              <a:t>2. Provide the children with following word cards.</a:t>
            </a:r>
          </a:p>
        </p:txBody>
      </p:sp>
      <p:pic>
        <p:nvPicPr>
          <p:cNvPr id="5" name="Picture 4">
            <a:extLst>
              <a:ext uri="{FF2B5EF4-FFF2-40B4-BE49-F238E27FC236}">
                <a16:creationId xmlns:a16="http://schemas.microsoft.com/office/drawing/2014/main" id="{9E514203-D28A-749D-9D72-BE1FBAF38A06}"/>
              </a:ext>
            </a:extLst>
          </p:cNvPr>
          <p:cNvPicPr>
            <a:picLocks noChangeAspect="1"/>
          </p:cNvPicPr>
          <p:nvPr/>
        </p:nvPicPr>
        <p:blipFill>
          <a:blip r:embed="rId2"/>
          <a:stretch>
            <a:fillRect/>
          </a:stretch>
        </p:blipFill>
        <p:spPr>
          <a:xfrm>
            <a:off x="1066800" y="2342998"/>
            <a:ext cx="9956800" cy="3900601"/>
          </a:xfrm>
          <a:prstGeom prst="rect">
            <a:avLst/>
          </a:prstGeom>
        </p:spPr>
      </p:pic>
    </p:spTree>
    <p:extLst>
      <p:ext uri="{BB962C8B-B14F-4D97-AF65-F5344CB8AC3E}">
        <p14:creationId xmlns:p14="http://schemas.microsoft.com/office/powerpoint/2010/main" val="8326319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7E06-A29A-B3FF-2C3A-D393E31169F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B1AACE1-7F7A-3DCD-BB3B-BCE21E8E7323}"/>
              </a:ext>
            </a:extLst>
          </p:cNvPr>
          <p:cNvSpPr>
            <a:spLocks noGrp="1"/>
          </p:cNvSpPr>
          <p:nvPr>
            <p:ph idx="1"/>
          </p:nvPr>
        </p:nvSpPr>
        <p:spPr/>
        <p:txBody>
          <a:bodyPr/>
          <a:lstStyle/>
          <a:p>
            <a:r>
              <a:rPr lang="en-GB"/>
              <a:t>Where do ice dragons live?</a:t>
            </a:r>
          </a:p>
          <a:p>
            <a:r>
              <a:rPr lang="en-GB"/>
              <a:t>Where do egg dragons live?</a:t>
            </a:r>
          </a:p>
          <a:p>
            <a:r>
              <a:rPr lang="en-GB"/>
              <a:t>Where do underwater dragons live?</a:t>
            </a:r>
          </a:p>
          <a:p>
            <a:endParaRPr lang="en-GB"/>
          </a:p>
          <a:p>
            <a:r>
              <a:rPr lang="en-GB"/>
              <a:t>Use your word cards for inspiration.</a:t>
            </a:r>
          </a:p>
        </p:txBody>
      </p:sp>
    </p:spTree>
    <p:extLst>
      <p:ext uri="{BB962C8B-B14F-4D97-AF65-F5344CB8AC3E}">
        <p14:creationId xmlns:p14="http://schemas.microsoft.com/office/powerpoint/2010/main" val="22450295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023A-1F0A-8724-466D-87E30355E4AF}"/>
              </a:ext>
            </a:extLst>
          </p:cNvPr>
          <p:cNvSpPr>
            <a:spLocks noGrp="1"/>
          </p:cNvSpPr>
          <p:nvPr>
            <p:ph type="title"/>
          </p:nvPr>
        </p:nvSpPr>
        <p:spPr/>
        <p:txBody>
          <a:bodyPr/>
          <a:lstStyle/>
          <a:p>
            <a:r>
              <a:rPr lang="en-GB"/>
              <a:t>3.</a:t>
            </a:r>
          </a:p>
        </p:txBody>
      </p:sp>
      <p:sp>
        <p:nvSpPr>
          <p:cNvPr id="3" name="Content Placeholder 2">
            <a:extLst>
              <a:ext uri="{FF2B5EF4-FFF2-40B4-BE49-F238E27FC236}">
                <a16:creationId xmlns:a16="http://schemas.microsoft.com/office/drawing/2014/main" id="{A786302E-9C07-DAA6-3D57-6C16A8E019A3}"/>
              </a:ext>
            </a:extLst>
          </p:cNvPr>
          <p:cNvSpPr>
            <a:spLocks noGrp="1"/>
          </p:cNvSpPr>
          <p:nvPr>
            <p:ph idx="1"/>
          </p:nvPr>
        </p:nvSpPr>
        <p:spPr/>
        <p:txBody>
          <a:bodyPr/>
          <a:lstStyle/>
          <a:p>
            <a:r>
              <a:rPr lang="en-GB"/>
              <a:t>A </a:t>
            </a:r>
            <a:r>
              <a:rPr lang="en-GB" b="1" u="sng"/>
              <a:t>common noun </a:t>
            </a:r>
            <a:r>
              <a:rPr lang="en-GB"/>
              <a:t>refers to a general person, place or thing.</a:t>
            </a:r>
          </a:p>
          <a:p>
            <a:r>
              <a:rPr lang="en-GB"/>
              <a:t>A </a:t>
            </a:r>
            <a:r>
              <a:rPr lang="en-GB" b="1" u="sng"/>
              <a:t>proper noun </a:t>
            </a:r>
            <a:r>
              <a:rPr lang="en-GB"/>
              <a:t>refers to a specific person, place or thing.</a:t>
            </a:r>
          </a:p>
          <a:p>
            <a:endParaRPr lang="en-GB"/>
          </a:p>
        </p:txBody>
      </p:sp>
    </p:spTree>
    <p:extLst>
      <p:ext uri="{BB962C8B-B14F-4D97-AF65-F5344CB8AC3E}">
        <p14:creationId xmlns:p14="http://schemas.microsoft.com/office/powerpoint/2010/main" val="13395316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6B31-FF7D-2410-5321-B5B5973FFF63}"/>
              </a:ext>
            </a:extLst>
          </p:cNvPr>
          <p:cNvSpPr>
            <a:spLocks noGrp="1"/>
          </p:cNvSpPr>
          <p:nvPr>
            <p:ph type="title"/>
          </p:nvPr>
        </p:nvSpPr>
        <p:spPr/>
        <p:txBody>
          <a:bodyPr/>
          <a:lstStyle/>
          <a:p>
            <a:r>
              <a:rPr lang="en-GB"/>
              <a:t>4. Sort the words from step 2 </a:t>
            </a:r>
          </a:p>
        </p:txBody>
      </p:sp>
      <p:sp>
        <p:nvSpPr>
          <p:cNvPr id="3" name="Content Placeholder 2">
            <a:extLst>
              <a:ext uri="{FF2B5EF4-FFF2-40B4-BE49-F238E27FC236}">
                <a16:creationId xmlns:a16="http://schemas.microsoft.com/office/drawing/2014/main" id="{15B8D8FA-289C-5807-9B8E-5527B831CC03}"/>
              </a:ext>
            </a:extLst>
          </p:cNvPr>
          <p:cNvSpPr>
            <a:spLocks noGrp="1"/>
          </p:cNvSpPr>
          <p:nvPr>
            <p:ph idx="1"/>
          </p:nvPr>
        </p:nvSpPr>
        <p:spPr/>
        <p:txBody>
          <a:bodyPr/>
          <a:lstStyle/>
          <a:p>
            <a:r>
              <a:rPr lang="en-GB"/>
              <a:t>Can you sort the words into common nouns and proper nouns justifying your choice. </a:t>
            </a:r>
          </a:p>
        </p:txBody>
      </p:sp>
      <p:pic>
        <p:nvPicPr>
          <p:cNvPr id="4" name="Picture 3">
            <a:extLst>
              <a:ext uri="{FF2B5EF4-FFF2-40B4-BE49-F238E27FC236}">
                <a16:creationId xmlns:a16="http://schemas.microsoft.com/office/drawing/2014/main" id="{A0892986-9A43-C449-BC9D-F8A06D074B14}"/>
              </a:ext>
            </a:extLst>
          </p:cNvPr>
          <p:cNvPicPr>
            <a:picLocks noChangeAspect="1"/>
          </p:cNvPicPr>
          <p:nvPr/>
        </p:nvPicPr>
        <p:blipFill>
          <a:blip r:embed="rId2"/>
          <a:stretch>
            <a:fillRect/>
          </a:stretch>
        </p:blipFill>
        <p:spPr>
          <a:xfrm>
            <a:off x="1117600" y="2782774"/>
            <a:ext cx="9956800" cy="3900601"/>
          </a:xfrm>
          <a:prstGeom prst="rect">
            <a:avLst/>
          </a:prstGeom>
        </p:spPr>
      </p:pic>
    </p:spTree>
    <p:extLst>
      <p:ext uri="{BB962C8B-B14F-4D97-AF65-F5344CB8AC3E}">
        <p14:creationId xmlns:p14="http://schemas.microsoft.com/office/powerpoint/2010/main" val="27246042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1787-116B-9A00-774D-A055A7269CFE}"/>
              </a:ext>
            </a:extLst>
          </p:cNvPr>
          <p:cNvSpPr>
            <a:spLocks noGrp="1"/>
          </p:cNvSpPr>
          <p:nvPr>
            <p:ph type="title"/>
          </p:nvPr>
        </p:nvSpPr>
        <p:spPr/>
        <p:txBody>
          <a:bodyPr>
            <a:normAutofit fontScale="90000"/>
          </a:bodyPr>
          <a:lstStyle/>
          <a:p>
            <a:r>
              <a:rPr lang="en-GB"/>
              <a:t>If more work is needed on consolidating common and proper nouns go back to PVOPG</a:t>
            </a:r>
          </a:p>
        </p:txBody>
      </p:sp>
      <p:sp>
        <p:nvSpPr>
          <p:cNvPr id="3" name="Content Placeholder 2">
            <a:extLst>
              <a:ext uri="{FF2B5EF4-FFF2-40B4-BE49-F238E27FC236}">
                <a16:creationId xmlns:a16="http://schemas.microsoft.com/office/drawing/2014/main" id="{03170443-23D6-284C-59D5-94294608A3C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334845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C73E-760B-9E30-53D7-23F52466040E}"/>
              </a:ext>
            </a:extLst>
          </p:cNvPr>
          <p:cNvSpPr>
            <a:spLocks noGrp="1"/>
          </p:cNvSpPr>
          <p:nvPr>
            <p:ph type="title"/>
          </p:nvPr>
        </p:nvSpPr>
        <p:spPr/>
        <p:txBody>
          <a:bodyPr/>
          <a:lstStyle/>
          <a:p>
            <a:r>
              <a:rPr lang="en-GB" b="1"/>
              <a:t>Modifying the verb- adverbs/adverbials of place</a:t>
            </a:r>
          </a:p>
        </p:txBody>
      </p:sp>
      <p:sp>
        <p:nvSpPr>
          <p:cNvPr id="3" name="Content Placeholder 2">
            <a:extLst>
              <a:ext uri="{FF2B5EF4-FFF2-40B4-BE49-F238E27FC236}">
                <a16:creationId xmlns:a16="http://schemas.microsoft.com/office/drawing/2014/main" id="{97B4D032-CBB7-4332-99FD-8021860D226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855714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2762-F055-7C1B-104C-5F5390838A8A}"/>
              </a:ext>
            </a:extLst>
          </p:cNvPr>
          <p:cNvSpPr>
            <a:spLocks noGrp="1"/>
          </p:cNvSpPr>
          <p:nvPr>
            <p:ph type="title"/>
          </p:nvPr>
        </p:nvSpPr>
        <p:spPr/>
        <p:txBody>
          <a:bodyPr/>
          <a:lstStyle/>
          <a:p>
            <a:r>
              <a:rPr lang="en-GB"/>
              <a:t>1. Let’s look at the following sentence </a:t>
            </a:r>
          </a:p>
        </p:txBody>
      </p:sp>
      <p:sp>
        <p:nvSpPr>
          <p:cNvPr id="3" name="Content Placeholder 2">
            <a:extLst>
              <a:ext uri="{FF2B5EF4-FFF2-40B4-BE49-F238E27FC236}">
                <a16:creationId xmlns:a16="http://schemas.microsoft.com/office/drawing/2014/main" id="{9FEE90FC-A54F-6713-A258-9B0EF9CEA912}"/>
              </a:ext>
            </a:extLst>
          </p:cNvPr>
          <p:cNvSpPr>
            <a:spLocks noGrp="1"/>
          </p:cNvSpPr>
          <p:nvPr>
            <p:ph idx="1"/>
          </p:nvPr>
        </p:nvSpPr>
        <p:spPr/>
        <p:txBody>
          <a:bodyPr>
            <a:normAutofit/>
          </a:bodyPr>
          <a:lstStyle/>
          <a:p>
            <a:pPr marL="0" indent="0">
              <a:buNone/>
            </a:pPr>
            <a:r>
              <a:rPr lang="en-GB" sz="4400"/>
              <a:t>Ice dragons live. They sleep. Ice dragons fly. They swim.</a:t>
            </a:r>
          </a:p>
          <a:p>
            <a:pPr marL="0" indent="0">
              <a:buNone/>
            </a:pPr>
            <a:endParaRPr lang="en-GB" sz="4400"/>
          </a:p>
          <a:p>
            <a:pPr marL="0" indent="0">
              <a:buNone/>
            </a:pPr>
            <a:r>
              <a:rPr lang="en-GB" sz="3600"/>
              <a:t>Can you find all the verbs.</a:t>
            </a:r>
            <a:endParaRPr lang="en-GB" sz="3200"/>
          </a:p>
        </p:txBody>
      </p:sp>
    </p:spTree>
    <p:extLst>
      <p:ext uri="{BB962C8B-B14F-4D97-AF65-F5344CB8AC3E}">
        <p14:creationId xmlns:p14="http://schemas.microsoft.com/office/powerpoint/2010/main" val="34047926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AC7C-EF15-262D-82D6-9C41D43ED23E}"/>
              </a:ext>
            </a:extLst>
          </p:cNvPr>
          <p:cNvSpPr>
            <a:spLocks noGrp="1"/>
          </p:cNvSpPr>
          <p:nvPr>
            <p:ph type="title"/>
          </p:nvPr>
        </p:nvSpPr>
        <p:spPr>
          <a:xfrm>
            <a:off x="838200" y="365125"/>
            <a:ext cx="10515600" cy="1717675"/>
          </a:xfrm>
        </p:spPr>
        <p:txBody>
          <a:bodyPr>
            <a:normAutofit fontScale="90000"/>
          </a:bodyPr>
          <a:lstStyle/>
          <a:p>
            <a:r>
              <a:rPr lang="en-GB"/>
              <a:t>2. We are going to modify the verbs in these sentences to add further description and detail to our writing.</a:t>
            </a:r>
          </a:p>
        </p:txBody>
      </p:sp>
      <p:sp>
        <p:nvSpPr>
          <p:cNvPr id="3" name="Content Placeholder 2">
            <a:extLst>
              <a:ext uri="{FF2B5EF4-FFF2-40B4-BE49-F238E27FC236}">
                <a16:creationId xmlns:a16="http://schemas.microsoft.com/office/drawing/2014/main" id="{8B3E81C8-1C92-6D3C-1779-C1E0ADC8AAE2}"/>
              </a:ext>
            </a:extLst>
          </p:cNvPr>
          <p:cNvSpPr>
            <a:spLocks noGrp="1"/>
          </p:cNvSpPr>
          <p:nvPr>
            <p:ph idx="1"/>
          </p:nvPr>
        </p:nvSpPr>
        <p:spPr>
          <a:xfrm>
            <a:off x="635000" y="2714625"/>
            <a:ext cx="10515600" cy="4351338"/>
          </a:xfrm>
        </p:spPr>
        <p:txBody>
          <a:bodyPr/>
          <a:lstStyle/>
          <a:p>
            <a:r>
              <a:rPr lang="en-GB"/>
              <a:t>To do this we are going to use adverbials: </a:t>
            </a:r>
            <a:r>
              <a:rPr lang="en-GB" b="1"/>
              <a:t>Where </a:t>
            </a:r>
            <a:r>
              <a:rPr lang="en-GB"/>
              <a:t>did the verb happen?</a:t>
            </a:r>
          </a:p>
          <a:p>
            <a:endParaRPr lang="en-GB"/>
          </a:p>
          <a:p>
            <a:endParaRPr lang="en-GB"/>
          </a:p>
        </p:txBody>
      </p:sp>
      <p:pic>
        <p:nvPicPr>
          <p:cNvPr id="5" name="Picture 4">
            <a:extLst>
              <a:ext uri="{FF2B5EF4-FFF2-40B4-BE49-F238E27FC236}">
                <a16:creationId xmlns:a16="http://schemas.microsoft.com/office/drawing/2014/main" id="{3DB1AAB7-0132-787F-7993-53DF3B6720DC}"/>
              </a:ext>
            </a:extLst>
          </p:cNvPr>
          <p:cNvPicPr>
            <a:picLocks noChangeAspect="1"/>
          </p:cNvPicPr>
          <p:nvPr/>
        </p:nvPicPr>
        <p:blipFill>
          <a:blip r:embed="rId2"/>
          <a:stretch>
            <a:fillRect/>
          </a:stretch>
        </p:blipFill>
        <p:spPr>
          <a:xfrm>
            <a:off x="2015685" y="3890029"/>
            <a:ext cx="7874872" cy="2498071"/>
          </a:xfrm>
          <a:prstGeom prst="rect">
            <a:avLst/>
          </a:prstGeom>
        </p:spPr>
      </p:pic>
    </p:spTree>
    <p:extLst>
      <p:ext uri="{BB962C8B-B14F-4D97-AF65-F5344CB8AC3E}">
        <p14:creationId xmlns:p14="http://schemas.microsoft.com/office/powerpoint/2010/main" val="30344310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CDBA-B3FB-5F92-0C75-8E36E22AB47A}"/>
              </a:ext>
            </a:extLst>
          </p:cNvPr>
          <p:cNvSpPr>
            <a:spLocks noGrp="1"/>
          </p:cNvSpPr>
          <p:nvPr>
            <p:ph type="title"/>
          </p:nvPr>
        </p:nvSpPr>
        <p:spPr/>
        <p:txBody>
          <a:bodyPr/>
          <a:lstStyle/>
          <a:p>
            <a:r>
              <a:rPr lang="en-GB"/>
              <a:t>3. Can we modify the verb.</a:t>
            </a:r>
          </a:p>
        </p:txBody>
      </p:sp>
      <p:sp>
        <p:nvSpPr>
          <p:cNvPr id="3" name="Content Placeholder 2">
            <a:extLst>
              <a:ext uri="{FF2B5EF4-FFF2-40B4-BE49-F238E27FC236}">
                <a16:creationId xmlns:a16="http://schemas.microsoft.com/office/drawing/2014/main" id="{10CEE685-A203-36F6-2A56-F297FC6E1828}"/>
              </a:ext>
            </a:extLst>
          </p:cNvPr>
          <p:cNvSpPr>
            <a:spLocks noGrp="1"/>
          </p:cNvSpPr>
          <p:nvPr>
            <p:ph idx="1"/>
          </p:nvPr>
        </p:nvSpPr>
        <p:spPr/>
        <p:txBody>
          <a:bodyPr>
            <a:normAutofit/>
          </a:bodyPr>
          <a:lstStyle/>
          <a:p>
            <a:r>
              <a:rPr lang="en-GB" sz="4000"/>
              <a:t>Ice dragons </a:t>
            </a:r>
            <a:r>
              <a:rPr lang="en-GB" sz="4000" b="1" u="sng"/>
              <a:t>live.</a:t>
            </a:r>
          </a:p>
          <a:p>
            <a:endParaRPr lang="en-GB" sz="4000" b="1" u="sng"/>
          </a:p>
          <a:p>
            <a:endParaRPr lang="en-GB" sz="4000" b="1" u="sng"/>
          </a:p>
          <a:p>
            <a:r>
              <a:rPr lang="en-GB" sz="4000"/>
              <a:t>What are we modifying?</a:t>
            </a:r>
          </a:p>
          <a:p>
            <a:r>
              <a:rPr lang="en-GB" sz="4000"/>
              <a:t>What is the verb?</a:t>
            </a:r>
          </a:p>
          <a:p>
            <a:r>
              <a:rPr lang="en-GB" sz="4000"/>
              <a:t>Where do ice dragons live?</a:t>
            </a:r>
          </a:p>
          <a:p>
            <a:endParaRPr lang="en-GB" sz="4000" b="1" u="sng"/>
          </a:p>
        </p:txBody>
      </p:sp>
    </p:spTree>
    <p:extLst>
      <p:ext uri="{BB962C8B-B14F-4D97-AF65-F5344CB8AC3E}">
        <p14:creationId xmlns:p14="http://schemas.microsoft.com/office/powerpoint/2010/main" val="171100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DD1F-2C14-8EC9-41B8-1050FFDF0B2A}"/>
              </a:ext>
            </a:extLst>
          </p:cNvPr>
          <p:cNvSpPr>
            <a:spLocks noGrp="1"/>
          </p:cNvSpPr>
          <p:nvPr>
            <p:ph type="title"/>
          </p:nvPr>
        </p:nvSpPr>
        <p:spPr/>
        <p:txBody>
          <a:bodyPr/>
          <a:lstStyle/>
          <a:p>
            <a:r>
              <a:rPr lang="en-GB"/>
              <a:t>Capital letters for proper nouns</a:t>
            </a:r>
          </a:p>
        </p:txBody>
      </p:sp>
      <p:sp>
        <p:nvSpPr>
          <p:cNvPr id="3" name="Content Placeholder 2">
            <a:extLst>
              <a:ext uri="{FF2B5EF4-FFF2-40B4-BE49-F238E27FC236}">
                <a16:creationId xmlns:a16="http://schemas.microsoft.com/office/drawing/2014/main" id="{8CF6231F-7399-4367-2EE6-8AE55EA9A7FB}"/>
              </a:ext>
            </a:extLst>
          </p:cNvPr>
          <p:cNvSpPr>
            <a:spLocks noGrp="1"/>
          </p:cNvSpPr>
          <p:nvPr>
            <p:ph idx="1"/>
          </p:nvPr>
        </p:nvSpPr>
        <p:spPr>
          <a:xfrm>
            <a:off x="838200" y="1825625"/>
            <a:ext cx="10515600" cy="1325563"/>
          </a:xfrm>
        </p:spPr>
        <p:txBody>
          <a:bodyPr/>
          <a:lstStyle/>
          <a:p>
            <a:r>
              <a:rPr lang="en-GB"/>
              <a:t>Can you punctuate the sentences with capital letters. </a:t>
            </a:r>
          </a:p>
        </p:txBody>
      </p:sp>
      <p:pic>
        <p:nvPicPr>
          <p:cNvPr id="7" name="Picture 6">
            <a:extLst>
              <a:ext uri="{FF2B5EF4-FFF2-40B4-BE49-F238E27FC236}">
                <a16:creationId xmlns:a16="http://schemas.microsoft.com/office/drawing/2014/main" id="{678C249B-A2F2-297B-127A-3C2122498203}"/>
              </a:ext>
            </a:extLst>
          </p:cNvPr>
          <p:cNvPicPr>
            <a:picLocks noChangeAspect="1"/>
          </p:cNvPicPr>
          <p:nvPr/>
        </p:nvPicPr>
        <p:blipFill>
          <a:blip r:embed="rId2"/>
          <a:stretch>
            <a:fillRect/>
          </a:stretch>
        </p:blipFill>
        <p:spPr>
          <a:xfrm>
            <a:off x="659218" y="3429000"/>
            <a:ext cx="10873563" cy="1609681"/>
          </a:xfrm>
          <a:prstGeom prst="rect">
            <a:avLst/>
          </a:prstGeom>
        </p:spPr>
      </p:pic>
    </p:spTree>
    <p:extLst>
      <p:ext uri="{BB962C8B-B14F-4D97-AF65-F5344CB8AC3E}">
        <p14:creationId xmlns:p14="http://schemas.microsoft.com/office/powerpoint/2010/main" val="42399975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DED7-D5B7-6027-B963-6CD94CCB4930}"/>
              </a:ext>
            </a:extLst>
          </p:cNvPr>
          <p:cNvSpPr>
            <a:spLocks noGrp="1"/>
          </p:cNvSpPr>
          <p:nvPr>
            <p:ph type="title"/>
          </p:nvPr>
        </p:nvSpPr>
        <p:spPr/>
        <p:txBody>
          <a:bodyPr/>
          <a:lstStyle/>
          <a:p>
            <a:r>
              <a:rPr lang="en-GB"/>
              <a:t>4. Let’s write the sentence with the addition of the adverbial.</a:t>
            </a:r>
          </a:p>
        </p:txBody>
      </p:sp>
      <p:sp>
        <p:nvSpPr>
          <p:cNvPr id="3" name="Content Placeholder 2">
            <a:extLst>
              <a:ext uri="{FF2B5EF4-FFF2-40B4-BE49-F238E27FC236}">
                <a16:creationId xmlns:a16="http://schemas.microsoft.com/office/drawing/2014/main" id="{CB603E62-B189-A92B-DC8D-106258996F8A}"/>
              </a:ext>
            </a:extLst>
          </p:cNvPr>
          <p:cNvSpPr>
            <a:spLocks noGrp="1"/>
          </p:cNvSpPr>
          <p:nvPr>
            <p:ph idx="1"/>
          </p:nvPr>
        </p:nvSpPr>
        <p:spPr>
          <a:xfrm>
            <a:off x="838200" y="3209925"/>
            <a:ext cx="10515600" cy="4351338"/>
          </a:xfrm>
        </p:spPr>
        <p:txBody>
          <a:bodyPr>
            <a:normAutofit/>
          </a:bodyPr>
          <a:lstStyle/>
          <a:p>
            <a:r>
              <a:rPr lang="en-GB" sz="4400"/>
              <a:t>Ice dragons live in Antarctica.</a:t>
            </a:r>
          </a:p>
        </p:txBody>
      </p:sp>
    </p:spTree>
    <p:extLst>
      <p:ext uri="{BB962C8B-B14F-4D97-AF65-F5344CB8AC3E}">
        <p14:creationId xmlns:p14="http://schemas.microsoft.com/office/powerpoint/2010/main" val="15941063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7A6D-5D9F-AC45-2D2A-FCBD910344C2}"/>
              </a:ext>
            </a:extLst>
          </p:cNvPr>
          <p:cNvSpPr>
            <a:spLocks noGrp="1"/>
          </p:cNvSpPr>
          <p:nvPr>
            <p:ph type="title"/>
          </p:nvPr>
        </p:nvSpPr>
        <p:spPr/>
        <p:txBody>
          <a:bodyPr/>
          <a:lstStyle/>
          <a:p>
            <a:r>
              <a:rPr lang="en-GB"/>
              <a:t>5. According to this sentence, where do ice dragons live?</a:t>
            </a:r>
          </a:p>
        </p:txBody>
      </p:sp>
      <p:sp>
        <p:nvSpPr>
          <p:cNvPr id="3" name="Content Placeholder 2">
            <a:extLst>
              <a:ext uri="{FF2B5EF4-FFF2-40B4-BE49-F238E27FC236}">
                <a16:creationId xmlns:a16="http://schemas.microsoft.com/office/drawing/2014/main" id="{772026F4-C029-D605-5FC8-E3558D5D2895}"/>
              </a:ext>
            </a:extLst>
          </p:cNvPr>
          <p:cNvSpPr>
            <a:spLocks noGrp="1"/>
          </p:cNvSpPr>
          <p:nvPr>
            <p:ph idx="1"/>
          </p:nvPr>
        </p:nvSpPr>
        <p:spPr/>
        <p:txBody>
          <a:bodyPr>
            <a:normAutofit/>
          </a:bodyPr>
          <a:lstStyle/>
          <a:p>
            <a:r>
              <a:rPr lang="en-GB" sz="4000"/>
              <a:t>Ice dragons live in </a:t>
            </a:r>
            <a:r>
              <a:rPr lang="en-GB" sz="4000" err="1"/>
              <a:t>Antartica</a:t>
            </a:r>
            <a:r>
              <a:rPr lang="en-GB" sz="4000"/>
              <a:t>.</a:t>
            </a:r>
          </a:p>
          <a:p>
            <a:endParaRPr lang="en-GB" sz="4000"/>
          </a:p>
          <a:p>
            <a:endParaRPr lang="en-GB" sz="4000"/>
          </a:p>
          <a:p>
            <a:r>
              <a:rPr lang="en-GB" sz="4000"/>
              <a:t>Underline the adverbial of place.</a:t>
            </a:r>
          </a:p>
          <a:p>
            <a:pPr marL="0" indent="0">
              <a:buNone/>
            </a:pPr>
            <a:endParaRPr lang="en-GB" sz="4000"/>
          </a:p>
          <a:p>
            <a:pPr marL="0" indent="0">
              <a:buNone/>
            </a:pPr>
            <a:r>
              <a:rPr lang="en-GB" sz="4000"/>
              <a:t>Ice dragons </a:t>
            </a:r>
            <a:r>
              <a:rPr lang="en-GB" sz="4000" u="sng"/>
              <a:t>live in </a:t>
            </a:r>
            <a:r>
              <a:rPr lang="en-GB" sz="4000" u="sng" err="1"/>
              <a:t>Antartica</a:t>
            </a:r>
            <a:r>
              <a:rPr lang="en-GB" sz="4000" u="sng"/>
              <a:t>.</a:t>
            </a:r>
          </a:p>
          <a:p>
            <a:endParaRPr lang="en-GB" sz="4000"/>
          </a:p>
        </p:txBody>
      </p:sp>
    </p:spTree>
    <p:extLst>
      <p:ext uri="{BB962C8B-B14F-4D97-AF65-F5344CB8AC3E}">
        <p14:creationId xmlns:p14="http://schemas.microsoft.com/office/powerpoint/2010/main" val="86670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E1DE-E09B-6C06-90BD-EBC8B472D863}"/>
              </a:ext>
            </a:extLst>
          </p:cNvPr>
          <p:cNvSpPr>
            <a:spLocks noGrp="1"/>
          </p:cNvSpPr>
          <p:nvPr>
            <p:ph type="title"/>
          </p:nvPr>
        </p:nvSpPr>
        <p:spPr>
          <a:xfrm>
            <a:off x="838200" y="796925"/>
            <a:ext cx="10515600" cy="1325563"/>
          </a:xfrm>
        </p:spPr>
        <p:txBody>
          <a:bodyPr>
            <a:normAutofit fontScale="90000"/>
          </a:bodyPr>
          <a:lstStyle/>
          <a:p>
            <a:r>
              <a:rPr lang="en-GB"/>
              <a:t>6. </a:t>
            </a:r>
            <a:r>
              <a:rPr lang="en-GB" sz="4000"/>
              <a:t>According to this sentence, where does the ice dragon live?</a:t>
            </a:r>
            <a:br>
              <a:rPr lang="en-GB" sz="4000"/>
            </a:br>
            <a:r>
              <a:rPr lang="en-GB" sz="4000"/>
              <a:t>What is the adverbial of place that is modifying the verb? Underline the adverbial of place.</a:t>
            </a:r>
            <a:endParaRPr lang="en-GB"/>
          </a:p>
        </p:txBody>
      </p:sp>
      <p:sp>
        <p:nvSpPr>
          <p:cNvPr id="3" name="Content Placeholder 2">
            <a:extLst>
              <a:ext uri="{FF2B5EF4-FFF2-40B4-BE49-F238E27FC236}">
                <a16:creationId xmlns:a16="http://schemas.microsoft.com/office/drawing/2014/main" id="{F244E743-20A3-3872-41D4-489866BF9CB9}"/>
              </a:ext>
            </a:extLst>
          </p:cNvPr>
          <p:cNvSpPr>
            <a:spLocks noGrp="1"/>
          </p:cNvSpPr>
          <p:nvPr>
            <p:ph idx="1"/>
          </p:nvPr>
        </p:nvSpPr>
        <p:spPr>
          <a:xfrm>
            <a:off x="838200" y="3022599"/>
            <a:ext cx="10515600" cy="3154363"/>
          </a:xfrm>
        </p:spPr>
        <p:txBody>
          <a:bodyPr/>
          <a:lstStyle/>
          <a:p>
            <a:r>
              <a:rPr lang="en-GB"/>
              <a:t>Ice dragons live in caves.</a:t>
            </a:r>
          </a:p>
          <a:p>
            <a:r>
              <a:rPr lang="en-GB"/>
              <a:t>Ice dragons live in the snowy mountains.</a:t>
            </a:r>
          </a:p>
          <a:p>
            <a:r>
              <a:rPr lang="en-GB"/>
              <a:t>Ice dragons live in </a:t>
            </a:r>
            <a:r>
              <a:rPr lang="en-GB" err="1"/>
              <a:t>Antartica</a:t>
            </a:r>
            <a:r>
              <a:rPr lang="en-GB"/>
              <a:t>.</a:t>
            </a:r>
          </a:p>
          <a:p>
            <a:endParaRPr lang="en-GB"/>
          </a:p>
          <a:p>
            <a:r>
              <a:rPr lang="en-GB">
                <a:solidFill>
                  <a:srgbClr val="FF0000"/>
                </a:solidFill>
              </a:rPr>
              <a:t>Challenge</a:t>
            </a:r>
          </a:p>
          <a:p>
            <a:r>
              <a:rPr lang="en-GB"/>
              <a:t>Ice dragons live in caves in the snowy mountains of </a:t>
            </a:r>
            <a:r>
              <a:rPr lang="en-GB" err="1"/>
              <a:t>Antartica</a:t>
            </a:r>
            <a:r>
              <a:rPr lang="en-GB"/>
              <a:t>.</a:t>
            </a:r>
          </a:p>
        </p:txBody>
      </p:sp>
    </p:spTree>
    <p:extLst>
      <p:ext uri="{BB962C8B-B14F-4D97-AF65-F5344CB8AC3E}">
        <p14:creationId xmlns:p14="http://schemas.microsoft.com/office/powerpoint/2010/main" val="20402228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B3A6-0F74-3B4C-653C-64ADA1D0616A}"/>
              </a:ext>
            </a:extLst>
          </p:cNvPr>
          <p:cNvSpPr>
            <a:spLocks noGrp="1"/>
          </p:cNvSpPr>
          <p:nvPr>
            <p:ph type="title"/>
          </p:nvPr>
        </p:nvSpPr>
        <p:spPr/>
        <p:txBody>
          <a:bodyPr/>
          <a:lstStyle/>
          <a:p>
            <a:r>
              <a:rPr lang="en-GB" dirty="0"/>
              <a:t>In books independent application</a:t>
            </a:r>
          </a:p>
        </p:txBody>
      </p:sp>
      <p:sp>
        <p:nvSpPr>
          <p:cNvPr id="3" name="Content Placeholder 2">
            <a:extLst>
              <a:ext uri="{FF2B5EF4-FFF2-40B4-BE49-F238E27FC236}">
                <a16:creationId xmlns:a16="http://schemas.microsoft.com/office/drawing/2014/main" id="{B4B71D3B-D41B-A318-2B5A-D496331D1063}"/>
              </a:ext>
            </a:extLst>
          </p:cNvPr>
          <p:cNvSpPr>
            <a:spLocks noGrp="1"/>
          </p:cNvSpPr>
          <p:nvPr>
            <p:ph idx="1"/>
          </p:nvPr>
        </p:nvSpPr>
        <p:spPr/>
        <p:txBody>
          <a:bodyPr>
            <a:normAutofit/>
          </a:bodyPr>
          <a:lstStyle/>
          <a:p>
            <a:r>
              <a:rPr lang="en-GB" sz="6000" dirty="0"/>
              <a:t>Ice dragons live</a:t>
            </a:r>
          </a:p>
        </p:txBody>
      </p:sp>
    </p:spTree>
    <p:extLst>
      <p:ext uri="{BB962C8B-B14F-4D97-AF65-F5344CB8AC3E}">
        <p14:creationId xmlns:p14="http://schemas.microsoft.com/office/powerpoint/2010/main" val="7454163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B27B-EC89-A183-15BF-EF51526D3286}"/>
              </a:ext>
            </a:extLst>
          </p:cNvPr>
          <p:cNvSpPr>
            <a:spLocks noGrp="1"/>
          </p:cNvSpPr>
          <p:nvPr>
            <p:ph type="title"/>
          </p:nvPr>
        </p:nvSpPr>
        <p:spPr/>
        <p:txBody>
          <a:bodyPr/>
          <a:lstStyle/>
          <a:p>
            <a:r>
              <a:rPr lang="en-GB"/>
              <a:t>7. Use the second sentence from step 1. Model modifying the verb.</a:t>
            </a:r>
          </a:p>
        </p:txBody>
      </p:sp>
      <p:sp>
        <p:nvSpPr>
          <p:cNvPr id="3" name="Content Placeholder 2">
            <a:extLst>
              <a:ext uri="{FF2B5EF4-FFF2-40B4-BE49-F238E27FC236}">
                <a16:creationId xmlns:a16="http://schemas.microsoft.com/office/drawing/2014/main" id="{0251E706-38DC-7647-94B1-4C4088AB5598}"/>
              </a:ext>
            </a:extLst>
          </p:cNvPr>
          <p:cNvSpPr>
            <a:spLocks noGrp="1"/>
          </p:cNvSpPr>
          <p:nvPr>
            <p:ph idx="1"/>
          </p:nvPr>
        </p:nvSpPr>
        <p:spPr>
          <a:xfrm>
            <a:off x="838200" y="1838325"/>
            <a:ext cx="10515600" cy="4351338"/>
          </a:xfrm>
        </p:spPr>
        <p:txBody>
          <a:bodyPr>
            <a:normAutofit/>
          </a:bodyPr>
          <a:lstStyle/>
          <a:p>
            <a:r>
              <a:rPr lang="en-GB" sz="6000" dirty="0"/>
              <a:t>They sleep</a:t>
            </a:r>
          </a:p>
          <a:p>
            <a:endParaRPr lang="en-GB" sz="6000" dirty="0"/>
          </a:p>
          <a:p>
            <a:r>
              <a:rPr lang="en-GB" sz="4000" dirty="0"/>
              <a:t>What are we modifying?</a:t>
            </a:r>
          </a:p>
          <a:p>
            <a:r>
              <a:rPr lang="en-GB" sz="4000" dirty="0"/>
              <a:t>What is the verb?</a:t>
            </a:r>
          </a:p>
          <a:p>
            <a:r>
              <a:rPr lang="en-GB" sz="4000" dirty="0"/>
              <a:t>Where do ice dragons sleep?</a:t>
            </a:r>
            <a:endParaRPr lang="en-GB" sz="3600" dirty="0"/>
          </a:p>
        </p:txBody>
      </p:sp>
    </p:spTree>
    <p:extLst>
      <p:ext uri="{BB962C8B-B14F-4D97-AF65-F5344CB8AC3E}">
        <p14:creationId xmlns:p14="http://schemas.microsoft.com/office/powerpoint/2010/main" val="584336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E2AD-719B-E38C-70E1-38E48A520F37}"/>
              </a:ext>
            </a:extLst>
          </p:cNvPr>
          <p:cNvSpPr>
            <a:spLocks noGrp="1"/>
          </p:cNvSpPr>
          <p:nvPr>
            <p:ph type="title"/>
          </p:nvPr>
        </p:nvSpPr>
        <p:spPr/>
        <p:txBody>
          <a:bodyPr>
            <a:normAutofit fontScale="90000"/>
          </a:bodyPr>
          <a:lstStyle/>
          <a:p>
            <a:r>
              <a:rPr lang="en-GB"/>
              <a:t>8. Rewrite the sentence with the addition of the modifier. Talk your thoughts as you do it.</a:t>
            </a:r>
          </a:p>
        </p:txBody>
      </p:sp>
      <p:sp>
        <p:nvSpPr>
          <p:cNvPr id="3" name="Content Placeholder 2">
            <a:extLst>
              <a:ext uri="{FF2B5EF4-FFF2-40B4-BE49-F238E27FC236}">
                <a16:creationId xmlns:a16="http://schemas.microsoft.com/office/drawing/2014/main" id="{6DB3D742-4A8F-B453-0C27-14FDD6758ADB}"/>
              </a:ext>
            </a:extLst>
          </p:cNvPr>
          <p:cNvSpPr>
            <a:spLocks noGrp="1"/>
          </p:cNvSpPr>
          <p:nvPr>
            <p:ph idx="1"/>
          </p:nvPr>
        </p:nvSpPr>
        <p:spPr/>
        <p:txBody>
          <a:bodyPr>
            <a:normAutofit/>
          </a:bodyPr>
          <a:lstStyle/>
          <a:p>
            <a:endParaRPr lang="en-GB" sz="4400"/>
          </a:p>
          <a:p>
            <a:r>
              <a:rPr lang="en-GB" sz="4400"/>
              <a:t>Ice dragons sleep</a:t>
            </a:r>
          </a:p>
          <a:p>
            <a:endParaRPr lang="en-GB" sz="4400"/>
          </a:p>
          <a:p>
            <a:endParaRPr lang="en-GB" sz="4400"/>
          </a:p>
          <a:p>
            <a:r>
              <a:rPr lang="en-GB" sz="4400"/>
              <a:t>Can you write your own sentence modifying the verb to sleep.</a:t>
            </a:r>
          </a:p>
        </p:txBody>
      </p:sp>
    </p:spTree>
    <p:extLst>
      <p:ext uri="{BB962C8B-B14F-4D97-AF65-F5344CB8AC3E}">
        <p14:creationId xmlns:p14="http://schemas.microsoft.com/office/powerpoint/2010/main" val="16893948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CEDF-92B8-A692-3599-21956393E254}"/>
              </a:ext>
            </a:extLst>
          </p:cNvPr>
          <p:cNvSpPr>
            <a:spLocks noGrp="1"/>
          </p:cNvSpPr>
          <p:nvPr>
            <p:ph type="title"/>
          </p:nvPr>
        </p:nvSpPr>
        <p:spPr/>
        <p:txBody>
          <a:bodyPr/>
          <a:lstStyle/>
          <a:p>
            <a:r>
              <a:rPr lang="en-GB"/>
              <a:t>9. According to this sentence where do ice dragons sleep?</a:t>
            </a:r>
          </a:p>
        </p:txBody>
      </p:sp>
      <p:sp>
        <p:nvSpPr>
          <p:cNvPr id="3" name="Content Placeholder 2">
            <a:extLst>
              <a:ext uri="{FF2B5EF4-FFF2-40B4-BE49-F238E27FC236}">
                <a16:creationId xmlns:a16="http://schemas.microsoft.com/office/drawing/2014/main" id="{D0379D21-57D1-1DDE-1960-21C409A7D54B}"/>
              </a:ext>
            </a:extLst>
          </p:cNvPr>
          <p:cNvSpPr>
            <a:spLocks noGrp="1"/>
          </p:cNvSpPr>
          <p:nvPr>
            <p:ph idx="1"/>
          </p:nvPr>
        </p:nvSpPr>
        <p:spPr/>
        <p:txBody>
          <a:bodyPr>
            <a:normAutofit/>
          </a:bodyPr>
          <a:lstStyle/>
          <a:p>
            <a:r>
              <a:rPr lang="en-GB" sz="6000"/>
              <a:t>Ice dragons sleep under the stars.</a:t>
            </a:r>
          </a:p>
          <a:p>
            <a:endParaRPr lang="en-GB" sz="6000"/>
          </a:p>
          <a:p>
            <a:r>
              <a:rPr lang="en-GB" sz="3600"/>
              <a:t>Underline the adverbial of place.</a:t>
            </a:r>
          </a:p>
        </p:txBody>
      </p:sp>
    </p:spTree>
    <p:extLst>
      <p:ext uri="{BB962C8B-B14F-4D97-AF65-F5344CB8AC3E}">
        <p14:creationId xmlns:p14="http://schemas.microsoft.com/office/powerpoint/2010/main" val="28039114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0433-FD69-4691-3372-60EBA11DF229}"/>
              </a:ext>
            </a:extLst>
          </p:cNvPr>
          <p:cNvSpPr>
            <a:spLocks noGrp="1"/>
          </p:cNvSpPr>
          <p:nvPr>
            <p:ph type="title"/>
          </p:nvPr>
        </p:nvSpPr>
        <p:spPr/>
        <p:txBody>
          <a:bodyPr>
            <a:normAutofit fontScale="90000"/>
          </a:bodyPr>
          <a:lstStyle/>
          <a:p>
            <a:r>
              <a:rPr lang="en-GB"/>
              <a:t>10. According to these sentences, where does the ice dragon sleep? What is the adverb/adverbial that is modifying the verb?</a:t>
            </a:r>
          </a:p>
        </p:txBody>
      </p:sp>
      <p:sp>
        <p:nvSpPr>
          <p:cNvPr id="3" name="Content Placeholder 2">
            <a:extLst>
              <a:ext uri="{FF2B5EF4-FFF2-40B4-BE49-F238E27FC236}">
                <a16:creationId xmlns:a16="http://schemas.microsoft.com/office/drawing/2014/main" id="{F007D208-865B-7192-9739-CE331D8BACBB}"/>
              </a:ext>
            </a:extLst>
          </p:cNvPr>
          <p:cNvSpPr>
            <a:spLocks noGrp="1"/>
          </p:cNvSpPr>
          <p:nvPr>
            <p:ph idx="1"/>
          </p:nvPr>
        </p:nvSpPr>
        <p:spPr>
          <a:xfrm>
            <a:off x="838200" y="2603499"/>
            <a:ext cx="10515600" cy="3573463"/>
          </a:xfrm>
        </p:spPr>
        <p:txBody>
          <a:bodyPr/>
          <a:lstStyle/>
          <a:p>
            <a:r>
              <a:rPr lang="en-GB"/>
              <a:t>Ice dragons sleep on snow beds.</a:t>
            </a:r>
          </a:p>
          <a:p>
            <a:r>
              <a:rPr lang="en-GB"/>
              <a:t>Ice dragons sleep under the stars.</a:t>
            </a:r>
          </a:p>
          <a:p>
            <a:endParaRPr lang="en-GB"/>
          </a:p>
          <a:p>
            <a:r>
              <a:rPr lang="en-GB">
                <a:solidFill>
                  <a:srgbClr val="FF0000"/>
                </a:solidFill>
              </a:rPr>
              <a:t>Challenge</a:t>
            </a:r>
          </a:p>
          <a:p>
            <a:r>
              <a:rPr lang="en-GB"/>
              <a:t>Ice dragons sleep on snow beds under the stars.</a:t>
            </a:r>
          </a:p>
        </p:txBody>
      </p:sp>
    </p:spTree>
    <p:extLst>
      <p:ext uri="{BB962C8B-B14F-4D97-AF65-F5344CB8AC3E}">
        <p14:creationId xmlns:p14="http://schemas.microsoft.com/office/powerpoint/2010/main" val="8413055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4A6F-0839-AB90-BE8B-E53B6ED206C4}"/>
              </a:ext>
            </a:extLst>
          </p:cNvPr>
          <p:cNvSpPr>
            <a:spLocks noGrp="1"/>
          </p:cNvSpPr>
          <p:nvPr>
            <p:ph type="title"/>
          </p:nvPr>
        </p:nvSpPr>
        <p:spPr/>
        <p:txBody>
          <a:bodyPr/>
          <a:lstStyle/>
          <a:p>
            <a:r>
              <a:rPr lang="en-GB"/>
              <a:t>11. Provide children with the next independent clause from step 1.</a:t>
            </a:r>
          </a:p>
        </p:txBody>
      </p:sp>
      <p:sp>
        <p:nvSpPr>
          <p:cNvPr id="3" name="Content Placeholder 2">
            <a:extLst>
              <a:ext uri="{FF2B5EF4-FFF2-40B4-BE49-F238E27FC236}">
                <a16:creationId xmlns:a16="http://schemas.microsoft.com/office/drawing/2014/main" id="{CA3FED98-59C3-85FC-883C-5BF9532FCE62}"/>
              </a:ext>
            </a:extLst>
          </p:cNvPr>
          <p:cNvSpPr>
            <a:spLocks noGrp="1"/>
          </p:cNvSpPr>
          <p:nvPr>
            <p:ph idx="1"/>
          </p:nvPr>
        </p:nvSpPr>
        <p:spPr>
          <a:xfrm>
            <a:off x="838200" y="2400299"/>
            <a:ext cx="10515600" cy="3776663"/>
          </a:xfrm>
        </p:spPr>
        <p:txBody>
          <a:bodyPr>
            <a:normAutofit/>
          </a:bodyPr>
          <a:lstStyle/>
          <a:p>
            <a:r>
              <a:rPr lang="en-GB" sz="4000"/>
              <a:t>Ice dragons fly.</a:t>
            </a:r>
          </a:p>
          <a:p>
            <a:endParaRPr lang="en-GB" sz="4000"/>
          </a:p>
          <a:p>
            <a:r>
              <a:rPr lang="en-GB" sz="3200"/>
              <a:t>What are we modifying?</a:t>
            </a:r>
          </a:p>
          <a:p>
            <a:r>
              <a:rPr lang="en-GB" sz="3200"/>
              <a:t>What is the verb?</a:t>
            </a:r>
          </a:p>
          <a:p>
            <a:r>
              <a:rPr lang="en-GB" sz="3200"/>
              <a:t>Where do ice dragons fly?</a:t>
            </a:r>
          </a:p>
        </p:txBody>
      </p:sp>
    </p:spTree>
    <p:extLst>
      <p:ext uri="{BB962C8B-B14F-4D97-AF65-F5344CB8AC3E}">
        <p14:creationId xmlns:p14="http://schemas.microsoft.com/office/powerpoint/2010/main" val="11108066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986B-2B2F-B63D-E2CA-175D87CF84FB}"/>
              </a:ext>
            </a:extLst>
          </p:cNvPr>
          <p:cNvSpPr>
            <a:spLocks noGrp="1"/>
          </p:cNvSpPr>
          <p:nvPr>
            <p:ph type="title"/>
          </p:nvPr>
        </p:nvSpPr>
        <p:spPr/>
        <p:txBody>
          <a:bodyPr/>
          <a:lstStyle/>
          <a:p>
            <a:r>
              <a:rPr lang="en-GB"/>
              <a:t>12. </a:t>
            </a:r>
          </a:p>
        </p:txBody>
      </p:sp>
      <p:sp>
        <p:nvSpPr>
          <p:cNvPr id="3" name="Content Placeholder 2">
            <a:extLst>
              <a:ext uri="{FF2B5EF4-FFF2-40B4-BE49-F238E27FC236}">
                <a16:creationId xmlns:a16="http://schemas.microsoft.com/office/drawing/2014/main" id="{422AB140-028F-D999-0A22-52100DD70FB9}"/>
              </a:ext>
            </a:extLst>
          </p:cNvPr>
          <p:cNvSpPr>
            <a:spLocks noGrp="1"/>
          </p:cNvSpPr>
          <p:nvPr>
            <p:ph idx="1"/>
          </p:nvPr>
        </p:nvSpPr>
        <p:spPr/>
        <p:txBody>
          <a:bodyPr/>
          <a:lstStyle/>
          <a:p>
            <a:r>
              <a:rPr lang="en-GB" sz="4000"/>
              <a:t>They swim</a:t>
            </a:r>
          </a:p>
          <a:p>
            <a:endParaRPr lang="en-GB" sz="4000"/>
          </a:p>
          <a:p>
            <a:r>
              <a:rPr lang="en-GB" sz="3200"/>
              <a:t>What are we modifying?</a:t>
            </a:r>
          </a:p>
          <a:p>
            <a:r>
              <a:rPr lang="en-GB" sz="3200"/>
              <a:t>What is the verb?</a:t>
            </a:r>
          </a:p>
          <a:p>
            <a:r>
              <a:rPr lang="en-GB" sz="3200"/>
              <a:t>Where do ice dragons swim?</a:t>
            </a:r>
            <a:endParaRPr lang="en-GB" sz="4000"/>
          </a:p>
          <a:p>
            <a:endParaRPr lang="en-GB"/>
          </a:p>
          <a:p>
            <a:endParaRPr lang="en-GB"/>
          </a:p>
        </p:txBody>
      </p:sp>
    </p:spTree>
    <p:extLst>
      <p:ext uri="{BB962C8B-B14F-4D97-AF65-F5344CB8AC3E}">
        <p14:creationId xmlns:p14="http://schemas.microsoft.com/office/powerpoint/2010/main" val="44128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9212-77F1-0F19-BBC7-1F25C58E7CE4}"/>
              </a:ext>
            </a:extLst>
          </p:cNvPr>
          <p:cNvSpPr>
            <a:spLocks noGrp="1"/>
          </p:cNvSpPr>
          <p:nvPr>
            <p:ph type="title"/>
          </p:nvPr>
        </p:nvSpPr>
        <p:spPr/>
        <p:txBody>
          <a:bodyPr/>
          <a:lstStyle/>
          <a:p>
            <a:r>
              <a:rPr lang="en-GB"/>
              <a:t>Adverbs/adverbials of place</a:t>
            </a:r>
          </a:p>
        </p:txBody>
      </p:sp>
      <p:sp>
        <p:nvSpPr>
          <p:cNvPr id="3" name="Content Placeholder 2">
            <a:extLst>
              <a:ext uri="{FF2B5EF4-FFF2-40B4-BE49-F238E27FC236}">
                <a16:creationId xmlns:a16="http://schemas.microsoft.com/office/drawing/2014/main" id="{5E23F80E-9036-65F0-EBBD-EC649D459CAB}"/>
              </a:ext>
            </a:extLst>
          </p:cNvPr>
          <p:cNvSpPr>
            <a:spLocks noGrp="1"/>
          </p:cNvSpPr>
          <p:nvPr>
            <p:ph idx="1"/>
          </p:nvPr>
        </p:nvSpPr>
        <p:spPr/>
        <p:txBody>
          <a:bodyPr/>
          <a:lstStyle/>
          <a:p>
            <a:r>
              <a:rPr lang="en-GB"/>
              <a:t>Add in the following information to the independent clause.</a:t>
            </a:r>
          </a:p>
          <a:p>
            <a:r>
              <a:rPr lang="en-GB"/>
              <a:t>Where did the dragon collect eggs?</a:t>
            </a:r>
          </a:p>
        </p:txBody>
      </p:sp>
      <p:pic>
        <p:nvPicPr>
          <p:cNvPr id="5" name="Picture 4">
            <a:extLst>
              <a:ext uri="{FF2B5EF4-FFF2-40B4-BE49-F238E27FC236}">
                <a16:creationId xmlns:a16="http://schemas.microsoft.com/office/drawing/2014/main" id="{39AE8F8B-DD2E-39EF-239E-6B44A38C4816}"/>
              </a:ext>
            </a:extLst>
          </p:cNvPr>
          <p:cNvPicPr>
            <a:picLocks noChangeAspect="1"/>
          </p:cNvPicPr>
          <p:nvPr/>
        </p:nvPicPr>
        <p:blipFill>
          <a:blip r:embed="rId2"/>
          <a:stretch>
            <a:fillRect/>
          </a:stretch>
        </p:blipFill>
        <p:spPr>
          <a:xfrm>
            <a:off x="322582" y="2960334"/>
            <a:ext cx="11546836" cy="1505339"/>
          </a:xfrm>
          <a:prstGeom prst="rect">
            <a:avLst/>
          </a:prstGeom>
        </p:spPr>
      </p:pic>
    </p:spTree>
    <p:extLst>
      <p:ext uri="{BB962C8B-B14F-4D97-AF65-F5344CB8AC3E}">
        <p14:creationId xmlns:p14="http://schemas.microsoft.com/office/powerpoint/2010/main" val="27867052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A098-4C57-E483-F049-7EB6E66556E0}"/>
              </a:ext>
            </a:extLst>
          </p:cNvPr>
          <p:cNvSpPr>
            <a:spLocks noGrp="1"/>
          </p:cNvSpPr>
          <p:nvPr>
            <p:ph type="title"/>
          </p:nvPr>
        </p:nvSpPr>
        <p:spPr>
          <a:xfrm>
            <a:off x="838200" y="860425"/>
            <a:ext cx="10515600" cy="1325563"/>
          </a:xfrm>
        </p:spPr>
        <p:txBody>
          <a:bodyPr>
            <a:normAutofit fontScale="90000"/>
          </a:bodyPr>
          <a:lstStyle/>
          <a:p>
            <a:r>
              <a:rPr lang="en-GB"/>
              <a:t>13. Display class text we have written so far. Continue the model with a focus on adverbials of place and capital letters for proper nouns. </a:t>
            </a:r>
          </a:p>
        </p:txBody>
      </p:sp>
    </p:spTree>
    <p:extLst>
      <p:ext uri="{BB962C8B-B14F-4D97-AF65-F5344CB8AC3E}">
        <p14:creationId xmlns:p14="http://schemas.microsoft.com/office/powerpoint/2010/main" val="22219238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3DAE-E7D5-1D79-BD2C-98B09C2559D1}"/>
              </a:ext>
            </a:extLst>
          </p:cNvPr>
          <p:cNvSpPr>
            <a:spLocks noGrp="1"/>
          </p:cNvSpPr>
          <p:nvPr>
            <p:ph type="title"/>
          </p:nvPr>
        </p:nvSpPr>
        <p:spPr/>
        <p:txBody>
          <a:bodyPr/>
          <a:lstStyle/>
          <a:p>
            <a:r>
              <a:rPr lang="en-GB"/>
              <a:t>14. Independent</a:t>
            </a:r>
          </a:p>
        </p:txBody>
      </p:sp>
      <p:sp>
        <p:nvSpPr>
          <p:cNvPr id="3" name="Content Placeholder 2">
            <a:extLst>
              <a:ext uri="{FF2B5EF4-FFF2-40B4-BE49-F238E27FC236}">
                <a16:creationId xmlns:a16="http://schemas.microsoft.com/office/drawing/2014/main" id="{5F57F0D1-2E43-3789-C53B-CE32E1870AEF}"/>
              </a:ext>
            </a:extLst>
          </p:cNvPr>
          <p:cNvSpPr>
            <a:spLocks noGrp="1"/>
          </p:cNvSpPr>
          <p:nvPr>
            <p:ph idx="1"/>
          </p:nvPr>
        </p:nvSpPr>
        <p:spPr/>
        <p:txBody>
          <a:bodyPr/>
          <a:lstStyle/>
          <a:p>
            <a:r>
              <a:rPr lang="en-GB"/>
              <a:t>Write about where your dragon lives and what it does focusing on adverbials of place and capital letters for proper nouns.</a:t>
            </a:r>
          </a:p>
        </p:txBody>
      </p:sp>
    </p:spTree>
    <p:extLst>
      <p:ext uri="{BB962C8B-B14F-4D97-AF65-F5344CB8AC3E}">
        <p14:creationId xmlns:p14="http://schemas.microsoft.com/office/powerpoint/2010/main" val="34490734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7EC1-97CE-9201-F387-C22763CDAF35}"/>
              </a:ext>
            </a:extLst>
          </p:cNvPr>
          <p:cNvSpPr>
            <a:spLocks noGrp="1"/>
          </p:cNvSpPr>
          <p:nvPr>
            <p:ph type="title"/>
          </p:nvPr>
        </p:nvSpPr>
        <p:spPr/>
        <p:txBody>
          <a:bodyPr/>
          <a:lstStyle/>
          <a:p>
            <a:r>
              <a:rPr lang="en-GB"/>
              <a:t>Section 3- Summary/conclusion</a:t>
            </a:r>
          </a:p>
        </p:txBody>
      </p:sp>
      <p:sp>
        <p:nvSpPr>
          <p:cNvPr id="3" name="Content Placeholder 2">
            <a:extLst>
              <a:ext uri="{FF2B5EF4-FFF2-40B4-BE49-F238E27FC236}">
                <a16:creationId xmlns:a16="http://schemas.microsoft.com/office/drawing/2014/main" id="{4CDEBFD4-D950-73B6-5EB7-F6DDE0C478CD}"/>
              </a:ext>
            </a:extLst>
          </p:cNvPr>
          <p:cNvSpPr>
            <a:spLocks noGrp="1"/>
          </p:cNvSpPr>
          <p:nvPr>
            <p:ph idx="1"/>
          </p:nvPr>
        </p:nvSpPr>
        <p:spPr/>
        <p:txBody>
          <a:bodyPr/>
          <a:lstStyle/>
          <a:p>
            <a:r>
              <a:rPr lang="en-GB"/>
              <a:t>Prior to this lesson recap the formation of a question mark.,</a:t>
            </a:r>
          </a:p>
        </p:txBody>
      </p:sp>
    </p:spTree>
    <p:extLst>
      <p:ext uri="{BB962C8B-B14F-4D97-AF65-F5344CB8AC3E}">
        <p14:creationId xmlns:p14="http://schemas.microsoft.com/office/powerpoint/2010/main" val="20443848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D421-50C3-2DC9-7137-3F8720DEEE88}"/>
              </a:ext>
            </a:extLst>
          </p:cNvPr>
          <p:cNvSpPr>
            <a:spLocks noGrp="1"/>
          </p:cNvSpPr>
          <p:nvPr>
            <p:ph type="title"/>
          </p:nvPr>
        </p:nvSpPr>
        <p:spPr/>
        <p:txBody>
          <a:bodyPr/>
          <a:lstStyle/>
          <a:p>
            <a:r>
              <a:rPr lang="en-GB"/>
              <a:t>1. Guess the dragon</a:t>
            </a:r>
          </a:p>
        </p:txBody>
      </p:sp>
      <p:sp>
        <p:nvSpPr>
          <p:cNvPr id="3" name="Content Placeholder 2">
            <a:extLst>
              <a:ext uri="{FF2B5EF4-FFF2-40B4-BE49-F238E27FC236}">
                <a16:creationId xmlns:a16="http://schemas.microsoft.com/office/drawing/2014/main" id="{0FDBB012-6CAB-B107-C137-B40655988FB8}"/>
              </a:ext>
            </a:extLst>
          </p:cNvPr>
          <p:cNvSpPr>
            <a:spLocks noGrp="1"/>
          </p:cNvSpPr>
          <p:nvPr>
            <p:ph idx="1"/>
          </p:nvPr>
        </p:nvSpPr>
        <p:spPr/>
        <p:txBody>
          <a:bodyPr/>
          <a:lstStyle/>
          <a:p>
            <a:r>
              <a:rPr lang="en-GB"/>
              <a:t>Display the six dragons on the next slide.</a:t>
            </a:r>
          </a:p>
          <a:p>
            <a:endParaRPr lang="en-GB"/>
          </a:p>
          <a:p>
            <a:r>
              <a:rPr lang="en-GB"/>
              <a:t>I am going to choose a dragon but I’m not going to tell you which one. You are allowed to ask </a:t>
            </a:r>
            <a:r>
              <a:rPr lang="en-GB" b="1" u="sng"/>
              <a:t>questions</a:t>
            </a:r>
            <a:r>
              <a:rPr lang="en-GB"/>
              <a:t> to try and guess the dragon.</a:t>
            </a:r>
          </a:p>
          <a:p>
            <a:endParaRPr lang="en-GB" b="1" u="sng"/>
          </a:p>
          <a:p>
            <a:r>
              <a:rPr lang="en-GB" b="1" u="sng"/>
              <a:t>Teacher to scribe questions on the board.</a:t>
            </a:r>
          </a:p>
        </p:txBody>
      </p:sp>
    </p:spTree>
    <p:extLst>
      <p:ext uri="{BB962C8B-B14F-4D97-AF65-F5344CB8AC3E}">
        <p14:creationId xmlns:p14="http://schemas.microsoft.com/office/powerpoint/2010/main" val="9492926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68DD-9729-3626-FB6F-7D68BA8B5FA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50C2FCC-C678-7DFB-7227-B1C33045D7B2}"/>
              </a:ext>
            </a:extLst>
          </p:cNvPr>
          <p:cNvPicPr>
            <a:picLocks noGrp="1" noChangeAspect="1"/>
          </p:cNvPicPr>
          <p:nvPr>
            <p:ph idx="1"/>
          </p:nvPr>
        </p:nvPicPr>
        <p:blipFill>
          <a:blip r:embed="rId2">
            <a:clrChange>
              <a:clrFrom>
                <a:srgbClr val="FFFEFE"/>
              </a:clrFrom>
              <a:clrTo>
                <a:srgbClr val="FFFEFE">
                  <a:alpha val="0"/>
                </a:srgbClr>
              </a:clrTo>
            </a:clrChange>
          </a:blip>
          <a:stretch>
            <a:fillRect/>
          </a:stretch>
        </p:blipFill>
        <p:spPr>
          <a:xfrm>
            <a:off x="248299" y="541016"/>
            <a:ext cx="11695402" cy="5951859"/>
          </a:xfrm>
        </p:spPr>
      </p:pic>
    </p:spTree>
    <p:extLst>
      <p:ext uri="{BB962C8B-B14F-4D97-AF65-F5344CB8AC3E}">
        <p14:creationId xmlns:p14="http://schemas.microsoft.com/office/powerpoint/2010/main" val="20030326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B51B-5520-2CC5-9BC8-4007F157718F}"/>
              </a:ext>
            </a:extLst>
          </p:cNvPr>
          <p:cNvSpPr>
            <a:spLocks noGrp="1"/>
          </p:cNvSpPr>
          <p:nvPr>
            <p:ph type="title"/>
          </p:nvPr>
        </p:nvSpPr>
        <p:spPr/>
        <p:txBody>
          <a:bodyPr/>
          <a:lstStyle/>
          <a:p>
            <a:r>
              <a:rPr lang="en-GB"/>
              <a:t>2. Let’s have a look at the questions I have written on the board.</a:t>
            </a:r>
          </a:p>
        </p:txBody>
      </p:sp>
      <p:sp>
        <p:nvSpPr>
          <p:cNvPr id="3" name="Content Placeholder 2">
            <a:extLst>
              <a:ext uri="{FF2B5EF4-FFF2-40B4-BE49-F238E27FC236}">
                <a16:creationId xmlns:a16="http://schemas.microsoft.com/office/drawing/2014/main" id="{52961C5C-B7CE-E0DA-1A3A-04A077353BDF}"/>
              </a:ext>
            </a:extLst>
          </p:cNvPr>
          <p:cNvSpPr>
            <a:spLocks noGrp="1"/>
          </p:cNvSpPr>
          <p:nvPr>
            <p:ph idx="1"/>
          </p:nvPr>
        </p:nvSpPr>
        <p:spPr/>
        <p:txBody>
          <a:bodyPr/>
          <a:lstStyle/>
          <a:p>
            <a:r>
              <a:rPr lang="en-GB"/>
              <a:t>Read through each question ensuring you are saying the punctuation (question mark)</a:t>
            </a:r>
          </a:p>
          <a:p>
            <a:r>
              <a:rPr lang="en-GB"/>
              <a:t>Children to repeat.</a:t>
            </a:r>
          </a:p>
          <a:p>
            <a:r>
              <a:rPr lang="en-GB"/>
              <a:t>Circle each of the question words used.</a:t>
            </a:r>
          </a:p>
          <a:p>
            <a:r>
              <a:rPr lang="en-GB"/>
              <a:t>Add these words to the working wall.</a:t>
            </a:r>
          </a:p>
          <a:p>
            <a:endParaRPr lang="en-GB"/>
          </a:p>
          <a:p>
            <a:r>
              <a:rPr lang="en-GB"/>
              <a:t>Play the game again challenging children to use question words.</a:t>
            </a:r>
          </a:p>
        </p:txBody>
      </p:sp>
    </p:spTree>
    <p:extLst>
      <p:ext uri="{BB962C8B-B14F-4D97-AF65-F5344CB8AC3E}">
        <p14:creationId xmlns:p14="http://schemas.microsoft.com/office/powerpoint/2010/main" val="19281683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8DE-5412-AF11-521A-92041DFC62E6}"/>
              </a:ext>
            </a:extLst>
          </p:cNvPr>
          <p:cNvSpPr>
            <a:spLocks noGrp="1"/>
          </p:cNvSpPr>
          <p:nvPr>
            <p:ph type="title"/>
          </p:nvPr>
        </p:nvSpPr>
        <p:spPr/>
        <p:txBody>
          <a:bodyPr/>
          <a:lstStyle/>
          <a:p>
            <a:r>
              <a:rPr lang="en-GB"/>
              <a:t>Your turn to play</a:t>
            </a:r>
          </a:p>
        </p:txBody>
      </p:sp>
      <p:sp>
        <p:nvSpPr>
          <p:cNvPr id="3" name="Content Placeholder 2">
            <a:extLst>
              <a:ext uri="{FF2B5EF4-FFF2-40B4-BE49-F238E27FC236}">
                <a16:creationId xmlns:a16="http://schemas.microsoft.com/office/drawing/2014/main" id="{CEA43F01-165C-91A2-1CEA-A2ED54ED9397}"/>
              </a:ext>
            </a:extLst>
          </p:cNvPr>
          <p:cNvSpPr>
            <a:spLocks noGrp="1"/>
          </p:cNvSpPr>
          <p:nvPr>
            <p:ph idx="1"/>
          </p:nvPr>
        </p:nvSpPr>
        <p:spPr/>
        <p:txBody>
          <a:bodyPr/>
          <a:lstStyle/>
          <a:p>
            <a:r>
              <a:rPr lang="en-GB"/>
              <a:t>With your talk partner, one chooses a secret dragon the other has to ask questions to guess.</a:t>
            </a:r>
          </a:p>
          <a:p>
            <a:endParaRPr lang="en-GB"/>
          </a:p>
          <a:p>
            <a:pPr marL="0" indent="0">
              <a:buNone/>
            </a:pPr>
            <a:r>
              <a:rPr lang="en-GB"/>
              <a:t>Make sure to say the punctuation at the end of your question.</a:t>
            </a:r>
          </a:p>
          <a:p>
            <a:pPr marL="0" indent="0">
              <a:buNone/>
            </a:pPr>
            <a:endParaRPr lang="en-GB"/>
          </a:p>
          <a:p>
            <a:r>
              <a:rPr lang="en-GB"/>
              <a:t>Swap.</a:t>
            </a:r>
          </a:p>
        </p:txBody>
      </p:sp>
    </p:spTree>
    <p:extLst>
      <p:ext uri="{BB962C8B-B14F-4D97-AF65-F5344CB8AC3E}">
        <p14:creationId xmlns:p14="http://schemas.microsoft.com/office/powerpoint/2010/main" val="42240299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9A0-1659-D534-D378-0644EC5D743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23CEA5D-F868-BF72-434C-56F6F781B0B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8021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F992-F15B-2034-F8E2-A82DE9DB28F2}"/>
              </a:ext>
            </a:extLst>
          </p:cNvPr>
          <p:cNvSpPr>
            <a:spLocks noGrp="1"/>
          </p:cNvSpPr>
          <p:nvPr>
            <p:ph type="title"/>
          </p:nvPr>
        </p:nvSpPr>
        <p:spPr/>
        <p:txBody>
          <a:bodyPr/>
          <a:lstStyle/>
          <a:p>
            <a:r>
              <a:rPr lang="en-GB"/>
              <a:t>Question marks</a:t>
            </a:r>
          </a:p>
        </p:txBody>
      </p:sp>
      <p:sp>
        <p:nvSpPr>
          <p:cNvPr id="3" name="Content Placeholder 2">
            <a:extLst>
              <a:ext uri="{FF2B5EF4-FFF2-40B4-BE49-F238E27FC236}">
                <a16:creationId xmlns:a16="http://schemas.microsoft.com/office/drawing/2014/main" id="{7930E88D-C587-A875-C732-0FDA56CB94FB}"/>
              </a:ext>
            </a:extLst>
          </p:cNvPr>
          <p:cNvSpPr>
            <a:spLocks noGrp="1"/>
          </p:cNvSpPr>
          <p:nvPr>
            <p:ph idx="1"/>
          </p:nvPr>
        </p:nvSpPr>
        <p:spPr/>
        <p:txBody>
          <a:bodyPr/>
          <a:lstStyle/>
          <a:p>
            <a:r>
              <a:rPr lang="en-GB"/>
              <a:t>Punctuate these sentences with either a full stop or a capital letter.</a:t>
            </a:r>
          </a:p>
        </p:txBody>
      </p:sp>
      <p:pic>
        <p:nvPicPr>
          <p:cNvPr id="5" name="Picture 4">
            <a:extLst>
              <a:ext uri="{FF2B5EF4-FFF2-40B4-BE49-F238E27FC236}">
                <a16:creationId xmlns:a16="http://schemas.microsoft.com/office/drawing/2014/main" id="{0328AD4B-5970-D85C-944E-025D7C1AE67D}"/>
              </a:ext>
            </a:extLst>
          </p:cNvPr>
          <p:cNvPicPr>
            <a:picLocks noChangeAspect="1"/>
          </p:cNvPicPr>
          <p:nvPr/>
        </p:nvPicPr>
        <p:blipFill>
          <a:blip r:embed="rId2"/>
          <a:stretch>
            <a:fillRect/>
          </a:stretch>
        </p:blipFill>
        <p:spPr>
          <a:xfrm>
            <a:off x="2764466" y="2547814"/>
            <a:ext cx="4546142" cy="3298181"/>
          </a:xfrm>
          <a:prstGeom prst="rect">
            <a:avLst/>
          </a:prstGeom>
        </p:spPr>
      </p:pic>
    </p:spTree>
    <p:extLst>
      <p:ext uri="{BB962C8B-B14F-4D97-AF65-F5344CB8AC3E}">
        <p14:creationId xmlns:p14="http://schemas.microsoft.com/office/powerpoint/2010/main" val="1193895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D74C-A3FA-7B7A-7489-36EB4958FC0C}"/>
              </a:ext>
            </a:extLst>
          </p:cNvPr>
          <p:cNvSpPr>
            <a:spLocks noGrp="1"/>
          </p:cNvSpPr>
          <p:nvPr>
            <p:ph type="title"/>
          </p:nvPr>
        </p:nvSpPr>
        <p:spPr/>
        <p:txBody>
          <a:bodyPr/>
          <a:lstStyle/>
          <a:p>
            <a:r>
              <a:rPr lang="en-US"/>
              <a:t>Day 2</a:t>
            </a:r>
          </a:p>
        </p:txBody>
      </p:sp>
      <p:sp>
        <p:nvSpPr>
          <p:cNvPr id="3" name="Content Placeholder 2">
            <a:extLst>
              <a:ext uri="{FF2B5EF4-FFF2-40B4-BE49-F238E27FC236}">
                <a16:creationId xmlns:a16="http://schemas.microsoft.com/office/drawing/2014/main" id="{744F2E9F-C0B7-2B0B-687F-2DCC22E0BE9D}"/>
              </a:ext>
            </a:extLst>
          </p:cNvPr>
          <p:cNvSpPr>
            <a:spLocks noGrp="1"/>
          </p:cNvSpPr>
          <p:nvPr>
            <p:ph idx="1"/>
          </p:nvPr>
        </p:nvSpPr>
        <p:spPr/>
        <p:txBody>
          <a:bodyPr/>
          <a:lstStyle/>
          <a:p>
            <a:r>
              <a:rPr lang="en-US">
                <a:highlight>
                  <a:srgbClr val="FFFF00"/>
                </a:highlight>
              </a:rPr>
              <a:t>Use dragon model text and castle of the united kingdom model text.</a:t>
            </a:r>
          </a:p>
          <a:p>
            <a:r>
              <a:rPr lang="en-US">
                <a:highlight>
                  <a:srgbClr val="FFFF00"/>
                </a:highlight>
              </a:rPr>
              <a:t>Put these in insert whiteboards</a:t>
            </a:r>
          </a:p>
          <a:p>
            <a:r>
              <a:rPr lang="en-US">
                <a:highlight>
                  <a:srgbClr val="FFFF00"/>
                </a:highlight>
              </a:rPr>
              <a:t>Put children in pairs</a:t>
            </a:r>
          </a:p>
          <a:p>
            <a:r>
              <a:rPr lang="en-US">
                <a:highlight>
                  <a:srgbClr val="FFFF00"/>
                </a:highlight>
              </a:rPr>
              <a:t>One with dragon one with castles</a:t>
            </a:r>
          </a:p>
          <a:p>
            <a:r>
              <a:rPr lang="en-US">
                <a:highlight>
                  <a:srgbClr val="FFFF00"/>
                </a:highlight>
              </a:rPr>
              <a:t>Looking at the features of a non-chronological report.</a:t>
            </a:r>
          </a:p>
          <a:p>
            <a:endParaRPr lang="en-US"/>
          </a:p>
        </p:txBody>
      </p:sp>
    </p:spTree>
    <p:extLst>
      <p:ext uri="{BB962C8B-B14F-4D97-AF65-F5344CB8AC3E}">
        <p14:creationId xmlns:p14="http://schemas.microsoft.com/office/powerpoint/2010/main" val="361995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CA0A23-1292-DB63-04A1-5CBCD1780DD2}"/>
              </a:ext>
            </a:extLst>
          </p:cNvPr>
          <p:cNvSpPr>
            <a:spLocks noGrp="1"/>
          </p:cNvSpPr>
          <p:nvPr>
            <p:ph type="title"/>
          </p:nvPr>
        </p:nvSpPr>
        <p:spPr/>
        <p:txBody>
          <a:bodyPr/>
          <a:lstStyle/>
          <a:p>
            <a:endParaRPr lang="en-GB"/>
          </a:p>
        </p:txBody>
      </p:sp>
      <p:pic>
        <p:nvPicPr>
          <p:cNvPr id="9" name="Picture 8">
            <a:extLst>
              <a:ext uri="{FF2B5EF4-FFF2-40B4-BE49-F238E27FC236}">
                <a16:creationId xmlns:a16="http://schemas.microsoft.com/office/drawing/2014/main" id="{A705355D-340C-A426-A268-4A6E5C97AC71}"/>
              </a:ext>
            </a:extLst>
          </p:cNvPr>
          <p:cNvPicPr>
            <a:picLocks noChangeAspect="1"/>
          </p:cNvPicPr>
          <p:nvPr/>
        </p:nvPicPr>
        <p:blipFill>
          <a:blip r:embed="rId2"/>
          <a:stretch>
            <a:fillRect/>
          </a:stretch>
        </p:blipFill>
        <p:spPr>
          <a:xfrm>
            <a:off x="199202" y="235258"/>
            <a:ext cx="11793596" cy="2076740"/>
          </a:xfrm>
          <a:prstGeom prst="rect">
            <a:avLst/>
          </a:prstGeom>
        </p:spPr>
      </p:pic>
    </p:spTree>
    <p:extLst>
      <p:ext uri="{BB962C8B-B14F-4D97-AF65-F5344CB8AC3E}">
        <p14:creationId xmlns:p14="http://schemas.microsoft.com/office/powerpoint/2010/main" val="3555466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B2C1-C3DD-512E-B07F-A612DB65387B}"/>
              </a:ext>
            </a:extLst>
          </p:cNvPr>
          <p:cNvSpPr>
            <a:spLocks noGrp="1"/>
          </p:cNvSpPr>
          <p:nvPr>
            <p:ph type="title"/>
          </p:nvPr>
        </p:nvSpPr>
        <p:spPr>
          <a:xfrm>
            <a:off x="838200" y="365125"/>
            <a:ext cx="2734340" cy="1325563"/>
          </a:xfrm>
          <a:solidFill>
            <a:srgbClr val="FCE6E6"/>
          </a:solidFill>
          <a:ln w="57150">
            <a:solidFill>
              <a:srgbClr val="C3E6E5"/>
            </a:solidFill>
          </a:ln>
        </p:spPr>
        <p:txBody>
          <a:bodyPr/>
          <a:lstStyle/>
          <a:p>
            <a:r>
              <a:rPr lang="en-GB"/>
              <a:t>Model text</a:t>
            </a:r>
          </a:p>
        </p:txBody>
      </p:sp>
      <p:sp>
        <p:nvSpPr>
          <p:cNvPr id="3" name="Content Placeholder 2">
            <a:extLst>
              <a:ext uri="{FF2B5EF4-FFF2-40B4-BE49-F238E27FC236}">
                <a16:creationId xmlns:a16="http://schemas.microsoft.com/office/drawing/2014/main" id="{61901AD6-4496-8FC4-8619-2A7F0F93B114}"/>
              </a:ext>
            </a:extLst>
          </p:cNvPr>
          <p:cNvSpPr>
            <a:spLocks noGrp="1"/>
          </p:cNvSpPr>
          <p:nvPr>
            <p:ph idx="1"/>
          </p:nvPr>
        </p:nvSpPr>
        <p:spPr/>
        <p:txBody>
          <a:bodyPr/>
          <a:lstStyle/>
          <a:p>
            <a:r>
              <a:rPr lang="en-GB"/>
              <a:t>The purpose of this text type is to document and store information about a topic.</a:t>
            </a:r>
          </a:p>
          <a:p>
            <a:r>
              <a:rPr lang="en-GB"/>
              <a:t>Look at the model text- we are not going to read it. Have model text printed and put in insert whiteboards.</a:t>
            </a:r>
          </a:p>
          <a:p>
            <a:r>
              <a:rPr lang="en-GB"/>
              <a:t>How is the writing organised?</a:t>
            </a:r>
          </a:p>
          <a:p>
            <a:r>
              <a:rPr lang="en-GB"/>
              <a:t>Are there any headings or sub-headings?</a:t>
            </a:r>
          </a:p>
          <a:p>
            <a:r>
              <a:rPr lang="en-GB"/>
              <a:t>Are there any pictures or diagrams?</a:t>
            </a:r>
          </a:p>
          <a:p>
            <a:endParaRPr lang="en-GB"/>
          </a:p>
          <a:p>
            <a:endParaRPr lang="en-GB"/>
          </a:p>
        </p:txBody>
      </p:sp>
      <p:pic>
        <p:nvPicPr>
          <p:cNvPr id="5" name="Picture 4">
            <a:extLst>
              <a:ext uri="{FF2B5EF4-FFF2-40B4-BE49-F238E27FC236}">
                <a16:creationId xmlns:a16="http://schemas.microsoft.com/office/drawing/2014/main" id="{F669F3BD-2DC7-528E-13D1-9CBA764CC625}"/>
              </a:ext>
            </a:extLst>
          </p:cNvPr>
          <p:cNvPicPr>
            <a:picLocks noChangeAspect="1"/>
          </p:cNvPicPr>
          <p:nvPr/>
        </p:nvPicPr>
        <p:blipFill>
          <a:blip r:embed="rId2"/>
          <a:stretch>
            <a:fillRect/>
          </a:stretch>
        </p:blipFill>
        <p:spPr>
          <a:xfrm>
            <a:off x="8663504" y="3724055"/>
            <a:ext cx="3419773" cy="2452907"/>
          </a:xfrm>
          <a:prstGeom prst="rect">
            <a:avLst/>
          </a:prstGeom>
        </p:spPr>
      </p:pic>
    </p:spTree>
    <p:extLst>
      <p:ext uri="{BB962C8B-B14F-4D97-AF65-F5344CB8AC3E}">
        <p14:creationId xmlns:p14="http://schemas.microsoft.com/office/powerpoint/2010/main" val="328574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FE72-169E-A620-736D-48F2B9C5683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CCF5003-51D5-02E7-5F00-9620C8757E1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D080B73-BA29-DE4C-F2E5-5867400F511C}"/>
              </a:ext>
            </a:extLst>
          </p:cNvPr>
          <p:cNvPicPr>
            <a:picLocks noChangeAspect="1"/>
          </p:cNvPicPr>
          <p:nvPr/>
        </p:nvPicPr>
        <p:blipFill>
          <a:blip r:embed="rId2"/>
          <a:stretch>
            <a:fillRect/>
          </a:stretch>
        </p:blipFill>
        <p:spPr>
          <a:xfrm>
            <a:off x="1266157" y="0"/>
            <a:ext cx="4829843" cy="6858000"/>
          </a:xfrm>
          <a:prstGeom prst="rect">
            <a:avLst/>
          </a:prstGeom>
        </p:spPr>
      </p:pic>
      <p:pic>
        <p:nvPicPr>
          <p:cNvPr id="7" name="Picture 6">
            <a:extLst>
              <a:ext uri="{FF2B5EF4-FFF2-40B4-BE49-F238E27FC236}">
                <a16:creationId xmlns:a16="http://schemas.microsoft.com/office/drawing/2014/main" id="{5D7A4367-F751-4BDE-2DDD-9051EB57C205}"/>
              </a:ext>
            </a:extLst>
          </p:cNvPr>
          <p:cNvPicPr>
            <a:picLocks noChangeAspect="1"/>
          </p:cNvPicPr>
          <p:nvPr/>
        </p:nvPicPr>
        <p:blipFill>
          <a:blip r:embed="rId3"/>
          <a:stretch>
            <a:fillRect/>
          </a:stretch>
        </p:blipFill>
        <p:spPr>
          <a:xfrm>
            <a:off x="6096000" y="0"/>
            <a:ext cx="4772416" cy="6858000"/>
          </a:xfrm>
          <a:prstGeom prst="rect">
            <a:avLst/>
          </a:prstGeom>
        </p:spPr>
      </p:pic>
    </p:spTree>
    <p:extLst>
      <p:ext uri="{BB962C8B-B14F-4D97-AF65-F5344CB8AC3E}">
        <p14:creationId xmlns:p14="http://schemas.microsoft.com/office/powerpoint/2010/main" val="385734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E588-9A4C-35E6-A626-D44381CE0E45}"/>
              </a:ext>
            </a:extLst>
          </p:cNvPr>
          <p:cNvSpPr>
            <a:spLocks noGrp="1"/>
          </p:cNvSpPr>
          <p:nvPr>
            <p:ph type="title"/>
          </p:nvPr>
        </p:nvSpPr>
        <p:spPr/>
        <p:txBody>
          <a:bodyPr/>
          <a:lstStyle/>
          <a:p>
            <a:r>
              <a:rPr lang="en-GB"/>
              <a:t>Spot the difference</a:t>
            </a:r>
          </a:p>
        </p:txBody>
      </p:sp>
      <p:sp>
        <p:nvSpPr>
          <p:cNvPr id="3" name="Content Placeholder 2">
            <a:extLst>
              <a:ext uri="{FF2B5EF4-FFF2-40B4-BE49-F238E27FC236}">
                <a16:creationId xmlns:a16="http://schemas.microsoft.com/office/drawing/2014/main" id="{63240EA1-7382-D399-DF25-D0B92B24C473}"/>
              </a:ext>
            </a:extLst>
          </p:cNvPr>
          <p:cNvSpPr>
            <a:spLocks noGrp="1"/>
          </p:cNvSpPr>
          <p:nvPr>
            <p:ph idx="1"/>
          </p:nvPr>
        </p:nvSpPr>
        <p:spPr/>
        <p:txBody>
          <a:bodyPr/>
          <a:lstStyle/>
          <a:p>
            <a:r>
              <a:rPr lang="en-GB"/>
              <a:t>What is it and what is its purpose?</a:t>
            </a:r>
          </a:p>
          <a:p>
            <a:endParaRPr lang="en-GB"/>
          </a:p>
          <a:p>
            <a:r>
              <a:rPr lang="en-GB">
                <a:highlight>
                  <a:srgbClr val="FFFF00"/>
                </a:highlight>
              </a:rPr>
              <a:t>On the next slide ask children to identify what is different between the 2 texts.</a:t>
            </a:r>
          </a:p>
        </p:txBody>
      </p:sp>
    </p:spTree>
    <p:extLst>
      <p:ext uri="{BB962C8B-B14F-4D97-AF65-F5344CB8AC3E}">
        <p14:creationId xmlns:p14="http://schemas.microsoft.com/office/powerpoint/2010/main" val="77875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1770-6C24-34F0-3CDE-86CA994AA2E9}"/>
              </a:ext>
            </a:extLst>
          </p:cNvPr>
          <p:cNvSpPr>
            <a:spLocks noGrp="1"/>
          </p:cNvSpPr>
          <p:nvPr>
            <p:ph type="title"/>
          </p:nvPr>
        </p:nvSpPr>
        <p:spPr>
          <a:xfrm>
            <a:off x="838200" y="25024"/>
            <a:ext cx="10515600" cy="1325563"/>
          </a:xfrm>
        </p:spPr>
        <p:txBody>
          <a:bodyPr/>
          <a:lstStyle/>
          <a:p>
            <a:endParaRPr lang="en-GB"/>
          </a:p>
        </p:txBody>
      </p:sp>
      <p:pic>
        <p:nvPicPr>
          <p:cNvPr id="5" name="Content Placeholder 4">
            <a:extLst>
              <a:ext uri="{FF2B5EF4-FFF2-40B4-BE49-F238E27FC236}">
                <a16:creationId xmlns:a16="http://schemas.microsoft.com/office/drawing/2014/main" id="{8A7F5008-1C9F-4660-B6D8-81FE6404EC77}"/>
              </a:ext>
            </a:extLst>
          </p:cNvPr>
          <p:cNvPicPr>
            <a:picLocks noGrp="1" noChangeAspect="1"/>
          </p:cNvPicPr>
          <p:nvPr>
            <p:ph idx="1"/>
          </p:nvPr>
        </p:nvPicPr>
        <p:blipFill>
          <a:blip r:embed="rId2">
            <a:clrChange>
              <a:clrFrom>
                <a:srgbClr val="FFFEFE"/>
              </a:clrFrom>
              <a:clrTo>
                <a:srgbClr val="FFFEFE">
                  <a:alpha val="0"/>
                </a:srgbClr>
              </a:clrTo>
            </a:clrChange>
          </a:blip>
          <a:stretch>
            <a:fillRect/>
          </a:stretch>
        </p:blipFill>
        <p:spPr>
          <a:xfrm>
            <a:off x="294290" y="178677"/>
            <a:ext cx="11750182" cy="6699200"/>
          </a:xfrm>
        </p:spPr>
      </p:pic>
    </p:spTree>
    <p:extLst>
      <p:ext uri="{BB962C8B-B14F-4D97-AF65-F5344CB8AC3E}">
        <p14:creationId xmlns:p14="http://schemas.microsoft.com/office/powerpoint/2010/main" val="3503385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DFE2-F73C-D210-6D35-2DA5B6BA81F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71AEC7-EBBF-8283-5683-5C9BB14BD43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F165F0B-E886-DEF0-D50E-3F8107C2DA4A}"/>
              </a:ext>
            </a:extLst>
          </p:cNvPr>
          <p:cNvPicPr>
            <a:picLocks noChangeAspect="1"/>
          </p:cNvPicPr>
          <p:nvPr/>
        </p:nvPicPr>
        <p:blipFill>
          <a:blip r:embed="rId2"/>
          <a:stretch>
            <a:fillRect/>
          </a:stretch>
        </p:blipFill>
        <p:spPr>
          <a:xfrm>
            <a:off x="0" y="197821"/>
            <a:ext cx="11993526" cy="6749744"/>
          </a:xfrm>
          <a:prstGeom prst="rect">
            <a:avLst/>
          </a:prstGeom>
        </p:spPr>
      </p:pic>
    </p:spTree>
    <p:extLst>
      <p:ext uri="{BB962C8B-B14F-4D97-AF65-F5344CB8AC3E}">
        <p14:creationId xmlns:p14="http://schemas.microsoft.com/office/powerpoint/2010/main" val="44175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1" name="Ink 70">
                <a:extLst>
                  <a:ext uri="{FF2B5EF4-FFF2-40B4-BE49-F238E27FC236}">
                    <a16:creationId xmlns:a16="http://schemas.microsoft.com/office/drawing/2014/main" id="{FAF745B5-7553-2BE6-3F59-A07EA5D2273F}"/>
                  </a:ext>
                </a:extLst>
              </p14:cNvPr>
              <p14:cNvContentPartPr/>
              <p14:nvPr/>
            </p14:nvContentPartPr>
            <p14:xfrm>
              <a:off x="6999687" y="6421705"/>
              <a:ext cx="360" cy="360"/>
            </p14:xfrm>
          </p:contentPart>
        </mc:Choice>
        <mc:Fallback xmlns="">
          <p:pic>
            <p:nvPicPr>
              <p:cNvPr id="71" name="Ink 70">
                <a:extLst>
                  <a:ext uri="{FF2B5EF4-FFF2-40B4-BE49-F238E27FC236}">
                    <a16:creationId xmlns:a16="http://schemas.microsoft.com/office/drawing/2014/main" id="{FAF745B5-7553-2BE6-3F59-A07EA5D2273F}"/>
                  </a:ext>
                </a:extLst>
              </p:cNvPr>
              <p:cNvPicPr/>
              <p:nvPr/>
            </p:nvPicPr>
            <p:blipFill>
              <a:blip r:embed="rId3"/>
              <a:stretch>
                <a:fillRect/>
              </a:stretch>
            </p:blipFill>
            <p:spPr>
              <a:xfrm>
                <a:off x="6990687" y="6412705"/>
                <a:ext cx="18000" cy="18000"/>
              </a:xfrm>
              <a:prstGeom prst="rect">
                <a:avLst/>
              </a:prstGeom>
            </p:spPr>
          </p:pic>
        </mc:Fallback>
      </mc:AlternateContent>
      <p:sp>
        <p:nvSpPr>
          <p:cNvPr id="72" name="TextBox 71">
            <a:extLst>
              <a:ext uri="{FF2B5EF4-FFF2-40B4-BE49-F238E27FC236}">
                <a16:creationId xmlns:a16="http://schemas.microsoft.com/office/drawing/2014/main" id="{8483DB46-D7A3-21AE-A5E0-74EABD6C4A69}"/>
              </a:ext>
            </a:extLst>
          </p:cNvPr>
          <p:cNvSpPr txBox="1"/>
          <p:nvPr/>
        </p:nvSpPr>
        <p:spPr>
          <a:xfrm>
            <a:off x="609600" y="1924626"/>
            <a:ext cx="10857186" cy="1815882"/>
          </a:xfrm>
          <a:prstGeom prst="rect">
            <a:avLst/>
          </a:prstGeom>
          <a:noFill/>
        </p:spPr>
        <p:txBody>
          <a:bodyPr wrap="square" lIns="91440" tIns="45720" rIns="91440" bIns="45720" rtlCol="0" anchor="t">
            <a:spAutoFit/>
          </a:bodyPr>
          <a:lstStyle/>
          <a:p>
            <a:r>
              <a:rPr lang="en-GB" sz="2800">
                <a:highlight>
                  <a:srgbClr val="FFFF00"/>
                </a:highlight>
              </a:rPr>
              <a:t>Explain </a:t>
            </a:r>
          </a:p>
          <a:p>
            <a:r>
              <a:rPr lang="en-GB" sz="2800"/>
              <a:t>Heading- tells the reader what they are going to be reading about.</a:t>
            </a:r>
          </a:p>
          <a:p>
            <a:pPr marL="457200" indent="-457200">
              <a:buFont typeface="Arial" panose="020B0604020202020204" pitchFamily="34" charset="0"/>
              <a:buChar char="•"/>
            </a:pPr>
            <a:r>
              <a:rPr lang="en-GB" sz="2800">
                <a:highlight>
                  <a:srgbClr val="FFFF00"/>
                </a:highlight>
              </a:rPr>
              <a:t>Ask children to circle the heading on the dragon text.</a:t>
            </a:r>
          </a:p>
        </p:txBody>
      </p:sp>
    </p:spTree>
    <p:extLst>
      <p:ext uri="{BB962C8B-B14F-4D97-AF65-F5344CB8AC3E}">
        <p14:creationId xmlns:p14="http://schemas.microsoft.com/office/powerpoint/2010/main" val="2311700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D8B9-B83F-F4AA-7D51-68200792492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DF1A88-571F-682B-0AB8-C8306CA481CE}"/>
              </a:ext>
            </a:extLst>
          </p:cNvPr>
          <p:cNvSpPr>
            <a:spLocks noGrp="1"/>
          </p:cNvSpPr>
          <p:nvPr>
            <p:ph idx="1"/>
          </p:nvPr>
        </p:nvSpPr>
        <p:spPr/>
        <p:txBody>
          <a:bodyPr/>
          <a:lstStyle/>
          <a:p>
            <a:endParaRPr lang="en-GB"/>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52517E6-1FB2-8E03-064E-F15888678B08}"/>
                  </a:ext>
                </a:extLst>
              </p14:cNvPr>
              <p14:cNvContentPartPr/>
              <p14:nvPr/>
            </p14:nvContentPartPr>
            <p14:xfrm>
              <a:off x="241767" y="4435225"/>
              <a:ext cx="360" cy="360"/>
            </p14:xfrm>
          </p:contentPart>
        </mc:Choice>
        <mc:Fallback xmlns="">
          <p:pic>
            <p:nvPicPr>
              <p:cNvPr id="4" name="Ink 3">
                <a:extLst>
                  <a:ext uri="{FF2B5EF4-FFF2-40B4-BE49-F238E27FC236}">
                    <a16:creationId xmlns:a16="http://schemas.microsoft.com/office/drawing/2014/main" id="{E52517E6-1FB2-8E03-064E-F15888678B08}"/>
                  </a:ext>
                </a:extLst>
              </p:cNvPr>
              <p:cNvPicPr/>
              <p:nvPr/>
            </p:nvPicPr>
            <p:blipFill>
              <a:blip r:embed="rId3"/>
              <a:stretch>
                <a:fillRect/>
              </a:stretch>
            </p:blipFill>
            <p:spPr>
              <a:xfrm>
                <a:off x="232767" y="4426225"/>
                <a:ext cx="18000" cy="18000"/>
              </a:xfrm>
              <a:prstGeom prst="rect">
                <a:avLst/>
              </a:prstGeom>
            </p:spPr>
          </p:pic>
        </mc:Fallback>
      </mc:AlternateContent>
      <p:pic>
        <p:nvPicPr>
          <p:cNvPr id="6" name="Picture 5">
            <a:extLst>
              <a:ext uri="{FF2B5EF4-FFF2-40B4-BE49-F238E27FC236}">
                <a16:creationId xmlns:a16="http://schemas.microsoft.com/office/drawing/2014/main" id="{50868108-5133-99F5-B752-78321507256E}"/>
              </a:ext>
            </a:extLst>
          </p:cNvPr>
          <p:cNvPicPr>
            <a:picLocks noChangeAspect="1"/>
          </p:cNvPicPr>
          <p:nvPr/>
        </p:nvPicPr>
        <p:blipFill>
          <a:blip r:embed="rId4"/>
          <a:stretch>
            <a:fillRect/>
          </a:stretch>
        </p:blipFill>
        <p:spPr>
          <a:xfrm>
            <a:off x="641130" y="175125"/>
            <a:ext cx="10804635" cy="6445054"/>
          </a:xfrm>
          <a:prstGeom prst="rect">
            <a:avLst/>
          </a:prstGeom>
        </p:spPr>
      </p:pic>
      <p:sp>
        <p:nvSpPr>
          <p:cNvPr id="5" name="Rectangle: Rounded Corners 4">
            <a:extLst>
              <a:ext uri="{FF2B5EF4-FFF2-40B4-BE49-F238E27FC236}">
                <a16:creationId xmlns:a16="http://schemas.microsoft.com/office/drawing/2014/main" id="{6D8F38B0-A6B7-EB90-E7C6-12367A7B98BC}"/>
              </a:ext>
            </a:extLst>
          </p:cNvPr>
          <p:cNvSpPr/>
          <p:nvPr/>
        </p:nvSpPr>
        <p:spPr>
          <a:xfrm>
            <a:off x="241767" y="1103586"/>
            <a:ext cx="2668159" cy="116592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Ask children to circle the heading on this text.</a:t>
            </a:r>
          </a:p>
        </p:txBody>
      </p:sp>
    </p:spTree>
    <p:extLst>
      <p:ext uri="{BB962C8B-B14F-4D97-AF65-F5344CB8AC3E}">
        <p14:creationId xmlns:p14="http://schemas.microsoft.com/office/powerpoint/2010/main" val="1765620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45CE-4BCD-AF86-A452-1F95DA5FD7C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DCF18C-4034-2555-297B-597970EC2A5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28A5B33-2DDC-7C97-F5F5-3A1F6F7780C5}"/>
              </a:ext>
            </a:extLst>
          </p:cNvPr>
          <p:cNvPicPr>
            <a:picLocks noChangeAspect="1"/>
          </p:cNvPicPr>
          <p:nvPr/>
        </p:nvPicPr>
        <p:blipFill>
          <a:blip r:embed="rId2"/>
          <a:stretch>
            <a:fillRect/>
          </a:stretch>
        </p:blipFill>
        <p:spPr>
          <a:xfrm>
            <a:off x="189185" y="70647"/>
            <a:ext cx="11740055" cy="6674876"/>
          </a:xfrm>
          <a:prstGeom prst="rect">
            <a:avLst/>
          </a:prstGeom>
        </p:spPr>
      </p:pic>
    </p:spTree>
    <p:extLst>
      <p:ext uri="{BB962C8B-B14F-4D97-AF65-F5344CB8AC3E}">
        <p14:creationId xmlns:p14="http://schemas.microsoft.com/office/powerpoint/2010/main" val="3769168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B9584-FC3E-DDB0-0309-23992438CB41}"/>
              </a:ext>
            </a:extLst>
          </p:cNvPr>
          <p:cNvSpPr>
            <a:spLocks noGrp="1"/>
          </p:cNvSpPr>
          <p:nvPr>
            <p:ph idx="1"/>
          </p:nvPr>
        </p:nvSpPr>
        <p:spPr>
          <a:xfrm>
            <a:off x="838200" y="600170"/>
            <a:ext cx="10515600" cy="5576793"/>
          </a:xfrm>
        </p:spPr>
        <p:txBody>
          <a:bodyPr/>
          <a:lstStyle/>
          <a:p>
            <a:r>
              <a:rPr lang="en-GB" b="1" u="sng"/>
              <a:t>Heading</a:t>
            </a:r>
            <a:r>
              <a:rPr lang="en-GB"/>
              <a:t>- tells the reader what they are going to be reading about.</a:t>
            </a:r>
          </a:p>
          <a:p>
            <a:r>
              <a:rPr lang="en-GB" b="1" u="sng">
                <a:highlight>
                  <a:srgbClr val="FFFF00"/>
                </a:highlight>
              </a:rPr>
              <a:t>Introduction- </a:t>
            </a:r>
            <a:r>
              <a:rPr lang="en-GB">
                <a:highlight>
                  <a:srgbClr val="FFFF00"/>
                </a:highlight>
              </a:rPr>
              <a:t>Introduces the topic of the report. It gives the reader an idea of what to expect in the rest of the report.</a:t>
            </a:r>
          </a:p>
          <a:p>
            <a:r>
              <a:rPr lang="en-GB" b="1" u="sng">
                <a:highlight>
                  <a:srgbClr val="FFFF00"/>
                </a:highlight>
              </a:rPr>
              <a:t>Can you circle the introduction on the dragon text.</a:t>
            </a:r>
          </a:p>
          <a:p>
            <a:endParaRPr lang="en-GB"/>
          </a:p>
        </p:txBody>
      </p:sp>
      <mc:AlternateContent xmlns:mc="http://schemas.openxmlformats.org/markup-compatibility/2006" xmlns:p14="http://schemas.microsoft.com/office/powerpoint/2010/main">
        <mc:Choice Requires="p14">
          <p:contentPart p14:bwMode="auto" r:id="rId2">
            <p14:nvContentPartPr>
              <p14:cNvPr id="71" name="Ink 70">
                <a:extLst>
                  <a:ext uri="{FF2B5EF4-FFF2-40B4-BE49-F238E27FC236}">
                    <a16:creationId xmlns:a16="http://schemas.microsoft.com/office/drawing/2014/main" id="{FAF745B5-7553-2BE6-3F59-A07EA5D2273F}"/>
                  </a:ext>
                </a:extLst>
              </p14:cNvPr>
              <p14:cNvContentPartPr/>
              <p14:nvPr/>
            </p14:nvContentPartPr>
            <p14:xfrm>
              <a:off x="6999687" y="6421705"/>
              <a:ext cx="360" cy="360"/>
            </p14:xfrm>
          </p:contentPart>
        </mc:Choice>
        <mc:Fallback xmlns="">
          <p:pic>
            <p:nvPicPr>
              <p:cNvPr id="71" name="Ink 70">
                <a:extLst>
                  <a:ext uri="{FF2B5EF4-FFF2-40B4-BE49-F238E27FC236}">
                    <a16:creationId xmlns:a16="http://schemas.microsoft.com/office/drawing/2014/main" id="{FAF745B5-7553-2BE6-3F59-A07EA5D2273F}"/>
                  </a:ext>
                </a:extLst>
              </p:cNvPr>
              <p:cNvPicPr/>
              <p:nvPr/>
            </p:nvPicPr>
            <p:blipFill>
              <a:blip r:embed="rId3"/>
              <a:stretch>
                <a:fillRect/>
              </a:stretch>
            </p:blipFill>
            <p:spPr>
              <a:xfrm>
                <a:off x="6990687" y="6412705"/>
                <a:ext cx="18000" cy="18000"/>
              </a:xfrm>
              <a:prstGeom prst="rect">
                <a:avLst/>
              </a:prstGeom>
            </p:spPr>
          </p:pic>
        </mc:Fallback>
      </mc:AlternateContent>
    </p:spTree>
    <p:extLst>
      <p:ext uri="{BB962C8B-B14F-4D97-AF65-F5344CB8AC3E}">
        <p14:creationId xmlns:p14="http://schemas.microsoft.com/office/powerpoint/2010/main" val="4223838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95CB-41AC-BEFF-2102-728565E1651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063B2A2-C6CF-94A8-05C9-B80A46FEF51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A5B68B3-1045-95C1-6246-DB456BBA8B80}"/>
              </a:ext>
            </a:extLst>
          </p:cNvPr>
          <p:cNvPicPr>
            <a:picLocks noChangeAspect="1"/>
          </p:cNvPicPr>
          <p:nvPr/>
        </p:nvPicPr>
        <p:blipFill>
          <a:blip r:embed="rId2"/>
          <a:stretch>
            <a:fillRect/>
          </a:stretch>
        </p:blipFill>
        <p:spPr>
          <a:xfrm>
            <a:off x="838200" y="97611"/>
            <a:ext cx="10515600" cy="6662778"/>
          </a:xfrm>
          <a:prstGeom prst="rect">
            <a:avLst/>
          </a:prstGeom>
        </p:spPr>
      </p:pic>
    </p:spTree>
    <p:extLst>
      <p:ext uri="{BB962C8B-B14F-4D97-AF65-F5344CB8AC3E}">
        <p14:creationId xmlns:p14="http://schemas.microsoft.com/office/powerpoint/2010/main" val="4169248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F7A3-BF0F-42D5-E37E-1D19892EDB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DFDFF3-4DAB-6CE5-BC6A-3D96195E8CA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5933D01-E992-68AA-2722-0DE8718C035C}"/>
              </a:ext>
            </a:extLst>
          </p:cNvPr>
          <p:cNvPicPr>
            <a:picLocks noChangeAspect="1"/>
          </p:cNvPicPr>
          <p:nvPr/>
        </p:nvPicPr>
        <p:blipFill>
          <a:blip r:embed="rId2"/>
          <a:stretch>
            <a:fillRect/>
          </a:stretch>
        </p:blipFill>
        <p:spPr>
          <a:xfrm>
            <a:off x="68803" y="576943"/>
            <a:ext cx="11834416" cy="5600020"/>
          </a:xfrm>
          <a:prstGeom prst="rect">
            <a:avLst/>
          </a:prstGeom>
        </p:spPr>
      </p:pic>
    </p:spTree>
    <p:extLst>
      <p:ext uri="{BB962C8B-B14F-4D97-AF65-F5344CB8AC3E}">
        <p14:creationId xmlns:p14="http://schemas.microsoft.com/office/powerpoint/2010/main" val="967751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B9584-FC3E-DDB0-0309-23992438CB41}"/>
              </a:ext>
            </a:extLst>
          </p:cNvPr>
          <p:cNvSpPr>
            <a:spLocks noGrp="1"/>
          </p:cNvSpPr>
          <p:nvPr>
            <p:ph idx="1"/>
          </p:nvPr>
        </p:nvSpPr>
        <p:spPr>
          <a:xfrm>
            <a:off x="638503" y="435935"/>
            <a:ext cx="10515600" cy="4351338"/>
          </a:xfrm>
        </p:spPr>
        <p:txBody>
          <a:bodyPr/>
          <a:lstStyle/>
          <a:p>
            <a:r>
              <a:rPr lang="en-GB" b="1" u="sng"/>
              <a:t>Heading</a:t>
            </a:r>
            <a:r>
              <a:rPr lang="en-GB"/>
              <a:t>- tells the reader what they are going to be reading about.</a:t>
            </a:r>
          </a:p>
          <a:p>
            <a:r>
              <a:rPr lang="en-GB" b="1" u="sng"/>
              <a:t>Introduction- </a:t>
            </a:r>
            <a:r>
              <a:rPr lang="en-GB"/>
              <a:t>Introduces the topic of the report. It gives the reader an idea of what to expect in the rest of the report.</a:t>
            </a:r>
          </a:p>
          <a:p>
            <a:r>
              <a:rPr lang="en-GB" b="1" u="sng">
                <a:highlight>
                  <a:srgbClr val="FFFF00"/>
                </a:highlight>
              </a:rPr>
              <a:t>Sub-heading- </a:t>
            </a:r>
            <a:r>
              <a:rPr lang="en-GB">
                <a:highlight>
                  <a:srgbClr val="FFFF00"/>
                </a:highlight>
              </a:rPr>
              <a:t>Used to organise information into groups and tells the reader what they can expect to read about in that section.</a:t>
            </a:r>
            <a:endParaRPr lang="en-GB" b="1" u="sng">
              <a:highlight>
                <a:srgbClr val="FFFF00"/>
              </a:highlight>
            </a:endParaRPr>
          </a:p>
          <a:p>
            <a:r>
              <a:rPr lang="en-GB">
                <a:highlight>
                  <a:srgbClr val="FFFF00"/>
                </a:highlight>
              </a:rPr>
              <a:t>Can you circle the sub-heading on the dragon text.</a:t>
            </a:r>
          </a:p>
        </p:txBody>
      </p:sp>
      <mc:AlternateContent xmlns:mc="http://schemas.openxmlformats.org/markup-compatibility/2006" xmlns:p14="http://schemas.microsoft.com/office/powerpoint/2010/main">
        <mc:Choice Requires="p14">
          <p:contentPart p14:bwMode="auto" r:id="rId2">
            <p14:nvContentPartPr>
              <p14:cNvPr id="71" name="Ink 70">
                <a:extLst>
                  <a:ext uri="{FF2B5EF4-FFF2-40B4-BE49-F238E27FC236}">
                    <a16:creationId xmlns:a16="http://schemas.microsoft.com/office/drawing/2014/main" id="{FAF745B5-7553-2BE6-3F59-A07EA5D2273F}"/>
                  </a:ext>
                </a:extLst>
              </p14:cNvPr>
              <p14:cNvContentPartPr/>
              <p14:nvPr/>
            </p14:nvContentPartPr>
            <p14:xfrm>
              <a:off x="6999687" y="6421705"/>
              <a:ext cx="360" cy="360"/>
            </p14:xfrm>
          </p:contentPart>
        </mc:Choice>
        <mc:Fallback xmlns="">
          <p:pic>
            <p:nvPicPr>
              <p:cNvPr id="71" name="Ink 70">
                <a:extLst>
                  <a:ext uri="{FF2B5EF4-FFF2-40B4-BE49-F238E27FC236}">
                    <a16:creationId xmlns:a16="http://schemas.microsoft.com/office/drawing/2014/main" id="{FAF745B5-7553-2BE6-3F59-A07EA5D2273F}"/>
                  </a:ext>
                </a:extLst>
              </p:cNvPr>
              <p:cNvPicPr/>
              <p:nvPr/>
            </p:nvPicPr>
            <p:blipFill>
              <a:blip r:embed="rId3"/>
              <a:stretch>
                <a:fillRect/>
              </a:stretch>
            </p:blipFill>
            <p:spPr>
              <a:xfrm>
                <a:off x="6990687" y="6412705"/>
                <a:ext cx="18000" cy="18000"/>
              </a:xfrm>
              <a:prstGeom prst="rect">
                <a:avLst/>
              </a:prstGeom>
            </p:spPr>
          </p:pic>
        </mc:Fallback>
      </mc:AlternateContent>
    </p:spTree>
    <p:extLst>
      <p:ext uri="{BB962C8B-B14F-4D97-AF65-F5344CB8AC3E}">
        <p14:creationId xmlns:p14="http://schemas.microsoft.com/office/powerpoint/2010/main" val="3314275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50F15-8CED-C845-EB34-9F71C3CA0E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4BD01D2-0262-C5AA-7583-8DC8857BF39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CDC06AB-D033-C9B8-9190-AEB8787C4F7A}"/>
              </a:ext>
            </a:extLst>
          </p:cNvPr>
          <p:cNvPicPr>
            <a:picLocks noChangeAspect="1"/>
          </p:cNvPicPr>
          <p:nvPr/>
        </p:nvPicPr>
        <p:blipFill>
          <a:blip r:embed="rId2"/>
          <a:stretch>
            <a:fillRect/>
          </a:stretch>
        </p:blipFill>
        <p:spPr>
          <a:xfrm>
            <a:off x="348343" y="222130"/>
            <a:ext cx="11503227" cy="6418156"/>
          </a:xfrm>
          <a:prstGeom prst="rect">
            <a:avLst/>
          </a:prstGeom>
        </p:spPr>
      </p:pic>
    </p:spTree>
    <p:extLst>
      <p:ext uri="{BB962C8B-B14F-4D97-AF65-F5344CB8AC3E}">
        <p14:creationId xmlns:p14="http://schemas.microsoft.com/office/powerpoint/2010/main" val="242478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B1B1-5D2B-3441-55FC-4B36976C8937}"/>
              </a:ext>
            </a:extLst>
          </p:cNvPr>
          <p:cNvSpPr>
            <a:spLocks noGrp="1"/>
          </p:cNvSpPr>
          <p:nvPr>
            <p:ph type="title"/>
          </p:nvPr>
        </p:nvSpPr>
        <p:spPr>
          <a:xfrm>
            <a:off x="696686" y="125639"/>
            <a:ext cx="10515600" cy="1325563"/>
          </a:xfrm>
        </p:spPr>
        <p:txBody>
          <a:bodyPr/>
          <a:lstStyle/>
          <a:p>
            <a:r>
              <a:rPr lang="en-GB"/>
              <a:t>Cosy Read</a:t>
            </a:r>
          </a:p>
        </p:txBody>
      </p:sp>
      <p:sp>
        <p:nvSpPr>
          <p:cNvPr id="3" name="Content Placeholder 2">
            <a:extLst>
              <a:ext uri="{FF2B5EF4-FFF2-40B4-BE49-F238E27FC236}">
                <a16:creationId xmlns:a16="http://schemas.microsoft.com/office/drawing/2014/main" id="{A562AFFD-143F-FCE0-11BA-DC61842814B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327C12B-7F65-2C51-C6A0-49A23103A848}"/>
              </a:ext>
            </a:extLst>
          </p:cNvPr>
          <p:cNvPicPr>
            <a:picLocks noChangeAspect="1"/>
          </p:cNvPicPr>
          <p:nvPr/>
        </p:nvPicPr>
        <p:blipFill>
          <a:blip r:embed="rId2"/>
          <a:stretch>
            <a:fillRect/>
          </a:stretch>
        </p:blipFill>
        <p:spPr>
          <a:xfrm>
            <a:off x="299942" y="1203665"/>
            <a:ext cx="3940538" cy="5595257"/>
          </a:xfrm>
          <a:prstGeom prst="rect">
            <a:avLst/>
          </a:prstGeom>
        </p:spPr>
      </p:pic>
      <p:pic>
        <p:nvPicPr>
          <p:cNvPr id="5" name="Picture 4">
            <a:extLst>
              <a:ext uri="{FF2B5EF4-FFF2-40B4-BE49-F238E27FC236}">
                <a16:creationId xmlns:a16="http://schemas.microsoft.com/office/drawing/2014/main" id="{ED44B370-F7ED-EBCA-0033-2AC257EE389F}"/>
              </a:ext>
            </a:extLst>
          </p:cNvPr>
          <p:cNvPicPr>
            <a:picLocks noChangeAspect="1"/>
          </p:cNvPicPr>
          <p:nvPr/>
        </p:nvPicPr>
        <p:blipFill>
          <a:blip r:embed="rId3"/>
          <a:stretch>
            <a:fillRect/>
          </a:stretch>
        </p:blipFill>
        <p:spPr>
          <a:xfrm>
            <a:off x="4240480" y="1203665"/>
            <a:ext cx="3893685" cy="5595257"/>
          </a:xfrm>
          <a:prstGeom prst="rect">
            <a:avLst/>
          </a:prstGeom>
        </p:spPr>
      </p:pic>
      <p:sp>
        <p:nvSpPr>
          <p:cNvPr id="6" name="Rectangle: Rounded Corners 5">
            <a:extLst>
              <a:ext uri="{FF2B5EF4-FFF2-40B4-BE49-F238E27FC236}">
                <a16:creationId xmlns:a16="http://schemas.microsoft.com/office/drawing/2014/main" id="{302B6497-1A7F-A1B9-FC77-4888070254D6}"/>
              </a:ext>
            </a:extLst>
          </p:cNvPr>
          <p:cNvSpPr/>
          <p:nvPr/>
        </p:nvSpPr>
        <p:spPr>
          <a:xfrm>
            <a:off x="8366234" y="472966"/>
            <a:ext cx="3525824" cy="469812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Teacher to read the model text to the children. </a:t>
            </a:r>
          </a:p>
          <a:p>
            <a:pPr algn="ctr"/>
            <a:r>
              <a:rPr lang="en-GB">
                <a:solidFill>
                  <a:schemeClr val="tx1"/>
                </a:solidFill>
              </a:rPr>
              <a:t>Children to follow it along with their partner. </a:t>
            </a:r>
          </a:p>
          <a:p>
            <a:pPr algn="ctr"/>
            <a:endParaRPr lang="en-GB">
              <a:solidFill>
                <a:schemeClr val="tx1"/>
              </a:solidFill>
            </a:endParaRPr>
          </a:p>
          <a:p>
            <a:pPr algn="ctr"/>
            <a:r>
              <a:rPr lang="en-GB">
                <a:solidFill>
                  <a:schemeClr val="tx1"/>
                </a:solidFill>
              </a:rPr>
              <a:t>Can they now find all the subheadings?</a:t>
            </a:r>
          </a:p>
          <a:p>
            <a:pPr algn="ctr"/>
            <a:endParaRPr lang="en-GB">
              <a:solidFill>
                <a:schemeClr val="tx1"/>
              </a:solidFill>
            </a:endParaRPr>
          </a:p>
          <a:p>
            <a:pPr algn="ctr"/>
            <a:r>
              <a:rPr lang="en-GB">
                <a:solidFill>
                  <a:schemeClr val="tx1"/>
                </a:solidFill>
              </a:rPr>
              <a:t>What else is included in the text that makes it stand out?</a:t>
            </a:r>
          </a:p>
        </p:txBody>
      </p:sp>
    </p:spTree>
    <p:extLst>
      <p:ext uri="{BB962C8B-B14F-4D97-AF65-F5344CB8AC3E}">
        <p14:creationId xmlns:p14="http://schemas.microsoft.com/office/powerpoint/2010/main" val="270726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51C2-9158-0D2F-F318-D3B1AB3D49C4}"/>
              </a:ext>
            </a:extLst>
          </p:cNvPr>
          <p:cNvSpPr>
            <a:spLocks noGrp="1"/>
          </p:cNvSpPr>
          <p:nvPr>
            <p:ph type="title"/>
          </p:nvPr>
        </p:nvSpPr>
        <p:spPr/>
        <p:txBody>
          <a:bodyPr/>
          <a:lstStyle/>
          <a:p>
            <a:r>
              <a:rPr lang="en-GB"/>
              <a:t>Non-Chronological Report- Dragons.</a:t>
            </a:r>
          </a:p>
        </p:txBody>
      </p:sp>
      <p:sp>
        <p:nvSpPr>
          <p:cNvPr id="3" name="Content Placeholder 2">
            <a:extLst>
              <a:ext uri="{FF2B5EF4-FFF2-40B4-BE49-F238E27FC236}">
                <a16:creationId xmlns:a16="http://schemas.microsoft.com/office/drawing/2014/main" id="{C1513D45-EC67-E8E1-947F-8F102BC561A0}"/>
              </a:ext>
            </a:extLst>
          </p:cNvPr>
          <p:cNvSpPr>
            <a:spLocks noGrp="1"/>
          </p:cNvSpPr>
          <p:nvPr>
            <p:ph idx="1"/>
          </p:nvPr>
        </p:nvSpPr>
        <p:spPr/>
        <p:txBody>
          <a:bodyPr/>
          <a:lstStyle/>
          <a:p>
            <a:r>
              <a:rPr lang="en-GB"/>
              <a:t>Linked text </a:t>
            </a:r>
          </a:p>
        </p:txBody>
      </p:sp>
      <p:pic>
        <p:nvPicPr>
          <p:cNvPr id="1026" name="Picture 2" descr="Tell Me a Dragon: Amazon.co.uk: Jackie Morris: 9781845075347: Books">
            <a:extLst>
              <a:ext uri="{FF2B5EF4-FFF2-40B4-BE49-F238E27FC236}">
                <a16:creationId xmlns:a16="http://schemas.microsoft.com/office/drawing/2014/main" id="{406496C8-569F-1994-DB6B-B3EE20F42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051" y="1488558"/>
            <a:ext cx="2863949" cy="388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17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E60A-9D43-FFBF-BAFF-643B56E7F0E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349B36-2233-779F-C369-A5432348C9C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D47E831-24D5-A4C5-C9CD-EDB6275EAF2A}"/>
              </a:ext>
            </a:extLst>
          </p:cNvPr>
          <p:cNvPicPr>
            <a:picLocks noChangeAspect="1"/>
          </p:cNvPicPr>
          <p:nvPr/>
        </p:nvPicPr>
        <p:blipFill>
          <a:blip r:embed="rId2"/>
          <a:stretch>
            <a:fillRect/>
          </a:stretch>
        </p:blipFill>
        <p:spPr>
          <a:xfrm>
            <a:off x="315686" y="354134"/>
            <a:ext cx="11658600" cy="620184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AEE20CF-9D9F-2440-6BBC-F79FB6A84C63}"/>
                  </a:ext>
                </a:extLst>
              </p14:cNvPr>
              <p14:cNvContentPartPr/>
              <p14:nvPr/>
            </p14:nvContentPartPr>
            <p14:xfrm>
              <a:off x="914469" y="2469446"/>
              <a:ext cx="831240" cy="34200"/>
            </p14:xfrm>
          </p:contentPart>
        </mc:Choice>
        <mc:Fallback xmlns="">
          <p:pic>
            <p:nvPicPr>
              <p:cNvPr id="6" name="Ink 5">
                <a:extLst>
                  <a:ext uri="{FF2B5EF4-FFF2-40B4-BE49-F238E27FC236}">
                    <a16:creationId xmlns:a16="http://schemas.microsoft.com/office/drawing/2014/main" id="{AAEE20CF-9D9F-2440-6BBC-F79FB6A84C63}"/>
                  </a:ext>
                </a:extLst>
              </p:cNvPr>
              <p:cNvPicPr/>
              <p:nvPr/>
            </p:nvPicPr>
            <p:blipFill>
              <a:blip r:embed="rId4"/>
              <a:stretch>
                <a:fillRect/>
              </a:stretch>
            </p:blipFill>
            <p:spPr>
              <a:xfrm>
                <a:off x="860469" y="2361446"/>
                <a:ext cx="9388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7C3BD05-5E9B-C39D-677B-83A1B04D73CA}"/>
                  </a:ext>
                </a:extLst>
              </p14:cNvPr>
              <p14:cNvContentPartPr/>
              <p14:nvPr/>
            </p14:nvContentPartPr>
            <p14:xfrm>
              <a:off x="936069" y="3178286"/>
              <a:ext cx="609120" cy="360"/>
            </p14:xfrm>
          </p:contentPart>
        </mc:Choice>
        <mc:Fallback xmlns="">
          <p:pic>
            <p:nvPicPr>
              <p:cNvPr id="7" name="Ink 6">
                <a:extLst>
                  <a:ext uri="{FF2B5EF4-FFF2-40B4-BE49-F238E27FC236}">
                    <a16:creationId xmlns:a16="http://schemas.microsoft.com/office/drawing/2014/main" id="{A7C3BD05-5E9B-C39D-677B-83A1B04D73CA}"/>
                  </a:ext>
                </a:extLst>
              </p:cNvPr>
              <p:cNvPicPr/>
              <p:nvPr/>
            </p:nvPicPr>
            <p:blipFill>
              <a:blip r:embed="rId6"/>
              <a:stretch>
                <a:fillRect/>
              </a:stretch>
            </p:blipFill>
            <p:spPr>
              <a:xfrm>
                <a:off x="882069" y="3070286"/>
                <a:ext cx="716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15DD6B0F-4024-7DD3-A4A5-EEDC2C693B95}"/>
                  </a:ext>
                </a:extLst>
              </p14:cNvPr>
              <p14:cNvContentPartPr/>
              <p14:nvPr/>
            </p14:nvContentPartPr>
            <p14:xfrm>
              <a:off x="958029" y="4941566"/>
              <a:ext cx="565200" cy="360"/>
            </p14:xfrm>
          </p:contentPart>
        </mc:Choice>
        <mc:Fallback xmlns="">
          <p:pic>
            <p:nvPicPr>
              <p:cNvPr id="8" name="Ink 7">
                <a:extLst>
                  <a:ext uri="{FF2B5EF4-FFF2-40B4-BE49-F238E27FC236}">
                    <a16:creationId xmlns:a16="http://schemas.microsoft.com/office/drawing/2014/main" id="{15DD6B0F-4024-7DD3-A4A5-EEDC2C693B95}"/>
                  </a:ext>
                </a:extLst>
              </p:cNvPr>
              <p:cNvPicPr/>
              <p:nvPr/>
            </p:nvPicPr>
            <p:blipFill>
              <a:blip r:embed="rId8"/>
              <a:stretch>
                <a:fillRect/>
              </a:stretch>
            </p:blipFill>
            <p:spPr>
              <a:xfrm>
                <a:off x="904063" y="4833566"/>
                <a:ext cx="672771"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0617722A-5331-8609-A534-6F223BE23CCE}"/>
                  </a:ext>
                </a:extLst>
              </p14:cNvPr>
              <p14:cNvContentPartPr/>
              <p14:nvPr/>
            </p14:nvContentPartPr>
            <p14:xfrm>
              <a:off x="6291789" y="2471246"/>
              <a:ext cx="184320" cy="22320"/>
            </p14:xfrm>
          </p:contentPart>
        </mc:Choice>
        <mc:Fallback xmlns="">
          <p:pic>
            <p:nvPicPr>
              <p:cNvPr id="9" name="Ink 8">
                <a:extLst>
                  <a:ext uri="{FF2B5EF4-FFF2-40B4-BE49-F238E27FC236}">
                    <a16:creationId xmlns:a16="http://schemas.microsoft.com/office/drawing/2014/main" id="{0617722A-5331-8609-A534-6F223BE23CCE}"/>
                  </a:ext>
                </a:extLst>
              </p:cNvPr>
              <p:cNvPicPr/>
              <p:nvPr/>
            </p:nvPicPr>
            <p:blipFill>
              <a:blip r:embed="rId10"/>
              <a:stretch>
                <a:fillRect/>
              </a:stretch>
            </p:blipFill>
            <p:spPr>
              <a:xfrm>
                <a:off x="6237789" y="2363246"/>
                <a:ext cx="291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2AC5E3BE-8A9B-736E-1563-FB24935FDC94}"/>
                  </a:ext>
                </a:extLst>
              </p14:cNvPr>
              <p14:cNvContentPartPr/>
              <p14:nvPr/>
            </p14:nvContentPartPr>
            <p14:xfrm>
              <a:off x="8642949" y="2862566"/>
              <a:ext cx="358560" cy="22680"/>
            </p14:xfrm>
          </p:contentPart>
        </mc:Choice>
        <mc:Fallback xmlns="">
          <p:pic>
            <p:nvPicPr>
              <p:cNvPr id="10" name="Ink 9">
                <a:extLst>
                  <a:ext uri="{FF2B5EF4-FFF2-40B4-BE49-F238E27FC236}">
                    <a16:creationId xmlns:a16="http://schemas.microsoft.com/office/drawing/2014/main" id="{2AC5E3BE-8A9B-736E-1563-FB24935FDC94}"/>
                  </a:ext>
                </a:extLst>
              </p:cNvPr>
              <p:cNvPicPr/>
              <p:nvPr/>
            </p:nvPicPr>
            <p:blipFill>
              <a:blip r:embed="rId12"/>
              <a:stretch>
                <a:fillRect/>
              </a:stretch>
            </p:blipFill>
            <p:spPr>
              <a:xfrm>
                <a:off x="8588895" y="2754566"/>
                <a:ext cx="466308"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B233540E-9122-1821-7B95-A4B0CE69EA34}"/>
                  </a:ext>
                </a:extLst>
              </p14:cNvPr>
              <p14:cNvContentPartPr/>
              <p14:nvPr/>
            </p14:nvContentPartPr>
            <p14:xfrm>
              <a:off x="6269829" y="4909166"/>
              <a:ext cx="228240" cy="360"/>
            </p14:xfrm>
          </p:contentPart>
        </mc:Choice>
        <mc:Fallback xmlns="">
          <p:pic>
            <p:nvPicPr>
              <p:cNvPr id="11" name="Ink 10">
                <a:extLst>
                  <a:ext uri="{FF2B5EF4-FFF2-40B4-BE49-F238E27FC236}">
                    <a16:creationId xmlns:a16="http://schemas.microsoft.com/office/drawing/2014/main" id="{B233540E-9122-1821-7B95-A4B0CE69EA34}"/>
                  </a:ext>
                </a:extLst>
              </p:cNvPr>
              <p:cNvPicPr/>
              <p:nvPr/>
            </p:nvPicPr>
            <p:blipFill>
              <a:blip r:embed="rId14"/>
              <a:stretch>
                <a:fillRect/>
              </a:stretch>
            </p:blipFill>
            <p:spPr>
              <a:xfrm>
                <a:off x="6215744" y="4801166"/>
                <a:ext cx="336050" cy="216000"/>
              </a:xfrm>
              <a:prstGeom prst="rect">
                <a:avLst/>
              </a:prstGeom>
            </p:spPr>
          </p:pic>
        </mc:Fallback>
      </mc:AlternateContent>
      <p:sp>
        <p:nvSpPr>
          <p:cNvPr id="4" name="Rectangle: Rounded Corners 3">
            <a:extLst>
              <a:ext uri="{FF2B5EF4-FFF2-40B4-BE49-F238E27FC236}">
                <a16:creationId xmlns:a16="http://schemas.microsoft.com/office/drawing/2014/main" id="{CA5F4979-5FB9-2313-0F10-4D9E224B3FDB}"/>
              </a:ext>
            </a:extLst>
          </p:cNvPr>
          <p:cNvSpPr/>
          <p:nvPr/>
        </p:nvSpPr>
        <p:spPr>
          <a:xfrm>
            <a:off x="5722253" y="2351270"/>
            <a:ext cx="5941790" cy="309272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Touch on this but don’t spend long. They need to know that non-chronological reports are written in the third person. They are not writing about themselves. </a:t>
            </a:r>
          </a:p>
        </p:txBody>
      </p:sp>
    </p:spTree>
    <p:extLst>
      <p:ext uri="{BB962C8B-B14F-4D97-AF65-F5344CB8AC3E}">
        <p14:creationId xmlns:p14="http://schemas.microsoft.com/office/powerpoint/2010/main" val="350196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1" name="Ink 70">
                <a:extLst>
                  <a:ext uri="{FF2B5EF4-FFF2-40B4-BE49-F238E27FC236}">
                    <a16:creationId xmlns:a16="http://schemas.microsoft.com/office/drawing/2014/main" id="{FAF745B5-7553-2BE6-3F59-A07EA5D2273F}"/>
                  </a:ext>
                </a:extLst>
              </p14:cNvPr>
              <p14:cNvContentPartPr/>
              <p14:nvPr/>
            </p14:nvContentPartPr>
            <p14:xfrm>
              <a:off x="6999687" y="6421705"/>
              <a:ext cx="360" cy="360"/>
            </p14:xfrm>
          </p:contentPart>
        </mc:Choice>
        <mc:Fallback xmlns="">
          <p:pic>
            <p:nvPicPr>
              <p:cNvPr id="71" name="Ink 70">
                <a:extLst>
                  <a:ext uri="{FF2B5EF4-FFF2-40B4-BE49-F238E27FC236}">
                    <a16:creationId xmlns:a16="http://schemas.microsoft.com/office/drawing/2014/main" id="{FAF745B5-7553-2BE6-3F59-A07EA5D2273F}"/>
                  </a:ext>
                </a:extLst>
              </p:cNvPr>
              <p:cNvPicPr/>
              <p:nvPr/>
            </p:nvPicPr>
            <p:blipFill>
              <a:blip r:embed="rId3"/>
              <a:stretch>
                <a:fillRect/>
              </a:stretch>
            </p:blipFill>
            <p:spPr>
              <a:xfrm>
                <a:off x="6990687" y="6412705"/>
                <a:ext cx="18000" cy="18000"/>
              </a:xfrm>
              <a:prstGeom prst="rect">
                <a:avLst/>
              </a:prstGeom>
            </p:spPr>
          </p:pic>
        </mc:Fallback>
      </mc:AlternateContent>
      <p:sp>
        <p:nvSpPr>
          <p:cNvPr id="72" name="TextBox 71">
            <a:extLst>
              <a:ext uri="{FF2B5EF4-FFF2-40B4-BE49-F238E27FC236}">
                <a16:creationId xmlns:a16="http://schemas.microsoft.com/office/drawing/2014/main" id="{8483DB46-D7A3-21AE-A5E0-74EABD6C4A69}"/>
              </a:ext>
            </a:extLst>
          </p:cNvPr>
          <p:cNvSpPr txBox="1"/>
          <p:nvPr/>
        </p:nvSpPr>
        <p:spPr>
          <a:xfrm>
            <a:off x="430924" y="1030014"/>
            <a:ext cx="5400877" cy="2554545"/>
          </a:xfrm>
          <a:prstGeom prst="rect">
            <a:avLst/>
          </a:prstGeom>
          <a:noFill/>
        </p:spPr>
        <p:txBody>
          <a:bodyPr wrap="square" rtlCol="0">
            <a:spAutoFit/>
          </a:bodyPr>
          <a:lstStyle/>
          <a:p>
            <a:r>
              <a:rPr lang="en-GB" sz="2000" b="1" u="sng"/>
              <a:t>Heading</a:t>
            </a:r>
            <a:r>
              <a:rPr lang="en-GB" sz="2000"/>
              <a:t>- tells the reader what they are going to be reading about.</a:t>
            </a:r>
          </a:p>
          <a:p>
            <a:r>
              <a:rPr lang="en-GB" sz="2000" b="1" u="sng"/>
              <a:t>Introduction- </a:t>
            </a:r>
            <a:r>
              <a:rPr lang="en-GB" sz="2000"/>
              <a:t>Introduces the topic of the report. It gives the reader an idea of what to expect in the rest of the report.</a:t>
            </a:r>
          </a:p>
          <a:p>
            <a:r>
              <a:rPr lang="en-GB" sz="2000" b="1" u="sng"/>
              <a:t>Sub-heading- </a:t>
            </a:r>
            <a:r>
              <a:rPr lang="en-GB" sz="2000"/>
              <a:t>Used to organise information into groups and tells the reader what they can expect to read about in that section.</a:t>
            </a:r>
          </a:p>
        </p:txBody>
      </p:sp>
      <p:sp>
        <p:nvSpPr>
          <p:cNvPr id="2" name="TextBox 1">
            <a:extLst>
              <a:ext uri="{FF2B5EF4-FFF2-40B4-BE49-F238E27FC236}">
                <a16:creationId xmlns:a16="http://schemas.microsoft.com/office/drawing/2014/main" id="{3E9FBF76-500D-4621-8135-6B9016002A98}"/>
              </a:ext>
            </a:extLst>
          </p:cNvPr>
          <p:cNvSpPr txBox="1"/>
          <p:nvPr/>
        </p:nvSpPr>
        <p:spPr>
          <a:xfrm>
            <a:off x="6314074" y="1030014"/>
            <a:ext cx="4635544" cy="1938992"/>
          </a:xfrm>
          <a:prstGeom prst="rect">
            <a:avLst/>
          </a:prstGeom>
          <a:noFill/>
        </p:spPr>
        <p:txBody>
          <a:bodyPr wrap="square" rtlCol="0">
            <a:spAutoFit/>
          </a:bodyPr>
          <a:lstStyle/>
          <a:p>
            <a:r>
              <a:rPr lang="en-GB" sz="2000" b="1" u="sng">
                <a:highlight>
                  <a:srgbClr val="FFFF00"/>
                </a:highlight>
              </a:rPr>
              <a:t>Third person-</a:t>
            </a:r>
            <a:r>
              <a:rPr lang="en-GB" sz="2000" i="1" u="sng">
                <a:highlight>
                  <a:srgbClr val="FFFF00"/>
                </a:highlight>
              </a:rPr>
              <a:t> </a:t>
            </a:r>
            <a:r>
              <a:rPr lang="en-GB" sz="2000">
                <a:highlight>
                  <a:srgbClr val="FFFF00"/>
                </a:highlight>
              </a:rPr>
              <a:t>A</a:t>
            </a:r>
            <a:r>
              <a:rPr lang="en-GB" sz="2000" b="1">
                <a:highlight>
                  <a:srgbClr val="FFFF00"/>
                </a:highlight>
              </a:rPr>
              <a:t> </a:t>
            </a:r>
            <a:r>
              <a:rPr lang="en-GB" sz="2000">
                <a:highlight>
                  <a:srgbClr val="FFFF00"/>
                </a:highlight>
              </a:rPr>
              <a:t>non-chronological report is written in the third person because the writer is writing about someone (or something) other than themselves</a:t>
            </a:r>
            <a:endParaRPr lang="en-GB" sz="2000" b="1" u="sng">
              <a:highlight>
                <a:srgbClr val="FFFF00"/>
              </a:highlight>
            </a:endParaRPr>
          </a:p>
          <a:p>
            <a:endParaRPr lang="en-GB" sz="2000">
              <a:highlight>
                <a:srgbClr val="FFFF00"/>
              </a:highlight>
            </a:endParaRPr>
          </a:p>
        </p:txBody>
      </p:sp>
    </p:spTree>
    <p:extLst>
      <p:ext uri="{BB962C8B-B14F-4D97-AF65-F5344CB8AC3E}">
        <p14:creationId xmlns:p14="http://schemas.microsoft.com/office/powerpoint/2010/main" val="500388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2033-388A-04B4-2E6C-A6D5E3D0EC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98DD23E-0F48-18EF-7309-E29A16B0064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2D8C0E1-5F10-D61F-14EB-2D1E92029AB8}"/>
              </a:ext>
            </a:extLst>
          </p:cNvPr>
          <p:cNvPicPr>
            <a:picLocks noChangeAspect="1"/>
          </p:cNvPicPr>
          <p:nvPr/>
        </p:nvPicPr>
        <p:blipFill>
          <a:blip r:embed="rId2"/>
          <a:stretch>
            <a:fillRect/>
          </a:stretch>
        </p:blipFill>
        <p:spPr>
          <a:xfrm>
            <a:off x="271998" y="522513"/>
            <a:ext cx="11702288" cy="5840063"/>
          </a:xfrm>
          <a:prstGeom prst="rect">
            <a:avLst/>
          </a:prstGeom>
        </p:spPr>
      </p:pic>
      <p:sp>
        <p:nvSpPr>
          <p:cNvPr id="4" name="Rectangle: Rounded Corners 3">
            <a:extLst>
              <a:ext uri="{FF2B5EF4-FFF2-40B4-BE49-F238E27FC236}">
                <a16:creationId xmlns:a16="http://schemas.microsoft.com/office/drawing/2014/main" id="{851F6FC8-2C9B-443C-F068-7FFE988EDF8C}"/>
              </a:ext>
            </a:extLst>
          </p:cNvPr>
          <p:cNvSpPr/>
          <p:nvPr/>
        </p:nvSpPr>
        <p:spPr>
          <a:xfrm>
            <a:off x="1986455" y="2396359"/>
            <a:ext cx="2385848" cy="704193"/>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305FAE0B-F95D-0937-A8AB-AF01DEAEB05A}"/>
              </a:ext>
            </a:extLst>
          </p:cNvPr>
          <p:cNvSpPr/>
          <p:nvPr/>
        </p:nvSpPr>
        <p:spPr>
          <a:xfrm>
            <a:off x="4177862" y="3556192"/>
            <a:ext cx="551793" cy="704193"/>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5122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AFEF-5E92-3265-C387-1E6663BD78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F53AB5-DD7B-ACEA-B6CF-493B52EED2A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EBB1206-04B7-83E2-9D7D-D8C5C047832C}"/>
              </a:ext>
            </a:extLst>
          </p:cNvPr>
          <p:cNvPicPr>
            <a:picLocks noChangeAspect="1"/>
          </p:cNvPicPr>
          <p:nvPr/>
        </p:nvPicPr>
        <p:blipFill>
          <a:blip r:embed="rId2"/>
          <a:stretch>
            <a:fillRect/>
          </a:stretch>
        </p:blipFill>
        <p:spPr>
          <a:xfrm>
            <a:off x="242851" y="143827"/>
            <a:ext cx="11535492" cy="6548907"/>
          </a:xfrm>
          <a:prstGeom prst="rect">
            <a:avLst/>
          </a:prstGeom>
        </p:spPr>
      </p:pic>
      <p:sp>
        <p:nvSpPr>
          <p:cNvPr id="4" name="Rectangle: Rounded Corners 3">
            <a:extLst>
              <a:ext uri="{FF2B5EF4-FFF2-40B4-BE49-F238E27FC236}">
                <a16:creationId xmlns:a16="http://schemas.microsoft.com/office/drawing/2014/main" id="{8C7178C1-33AF-B447-0F96-43F4FC16B84F}"/>
              </a:ext>
            </a:extLst>
          </p:cNvPr>
          <p:cNvSpPr/>
          <p:nvPr/>
        </p:nvSpPr>
        <p:spPr>
          <a:xfrm>
            <a:off x="2945324" y="844988"/>
            <a:ext cx="5706004" cy="1103586"/>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Read this to the children and ask which one sounds better and why. They should say that the author knows what they are talking about. </a:t>
            </a:r>
          </a:p>
        </p:txBody>
      </p:sp>
    </p:spTree>
    <p:extLst>
      <p:ext uri="{BB962C8B-B14F-4D97-AF65-F5344CB8AC3E}">
        <p14:creationId xmlns:p14="http://schemas.microsoft.com/office/powerpoint/2010/main" val="2214894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B9584-FC3E-DDB0-0309-23992438CB41}"/>
              </a:ext>
            </a:extLst>
          </p:cNvPr>
          <p:cNvSpPr>
            <a:spLocks noGrp="1"/>
          </p:cNvSpPr>
          <p:nvPr>
            <p:ph idx="1"/>
          </p:nvPr>
        </p:nvSpPr>
        <p:spPr/>
        <p:txBody>
          <a:bodyPr/>
          <a:lstStyle/>
          <a:p>
            <a:endParaRPr lang="en-GB"/>
          </a:p>
        </p:txBody>
      </p:sp>
      <mc:AlternateContent xmlns:mc="http://schemas.openxmlformats.org/markup-compatibility/2006" xmlns:p14="http://schemas.microsoft.com/office/powerpoint/2010/main">
        <mc:Choice Requires="p14">
          <p:contentPart p14:bwMode="auto" r:id="rId2">
            <p14:nvContentPartPr>
              <p14:cNvPr id="71" name="Ink 70">
                <a:extLst>
                  <a:ext uri="{FF2B5EF4-FFF2-40B4-BE49-F238E27FC236}">
                    <a16:creationId xmlns:a16="http://schemas.microsoft.com/office/drawing/2014/main" id="{FAF745B5-7553-2BE6-3F59-A07EA5D2273F}"/>
                  </a:ext>
                </a:extLst>
              </p14:cNvPr>
              <p14:cNvContentPartPr/>
              <p14:nvPr/>
            </p14:nvContentPartPr>
            <p14:xfrm>
              <a:off x="6999687" y="6421705"/>
              <a:ext cx="360" cy="360"/>
            </p14:xfrm>
          </p:contentPart>
        </mc:Choice>
        <mc:Fallback xmlns="">
          <p:pic>
            <p:nvPicPr>
              <p:cNvPr id="71" name="Ink 70">
                <a:extLst>
                  <a:ext uri="{FF2B5EF4-FFF2-40B4-BE49-F238E27FC236}">
                    <a16:creationId xmlns:a16="http://schemas.microsoft.com/office/drawing/2014/main" id="{FAF745B5-7553-2BE6-3F59-A07EA5D2273F}"/>
                  </a:ext>
                </a:extLst>
              </p:cNvPr>
              <p:cNvPicPr/>
              <p:nvPr/>
            </p:nvPicPr>
            <p:blipFill>
              <a:blip r:embed="rId3"/>
              <a:stretch>
                <a:fillRect/>
              </a:stretch>
            </p:blipFill>
            <p:spPr>
              <a:xfrm>
                <a:off x="6990687" y="6412705"/>
                <a:ext cx="18000" cy="18000"/>
              </a:xfrm>
              <a:prstGeom prst="rect">
                <a:avLst/>
              </a:prstGeom>
            </p:spPr>
          </p:pic>
        </mc:Fallback>
      </mc:AlternateContent>
      <p:sp>
        <p:nvSpPr>
          <p:cNvPr id="72" name="TextBox 71">
            <a:extLst>
              <a:ext uri="{FF2B5EF4-FFF2-40B4-BE49-F238E27FC236}">
                <a16:creationId xmlns:a16="http://schemas.microsoft.com/office/drawing/2014/main" id="{8483DB46-D7A3-21AE-A5E0-74EABD6C4A69}"/>
              </a:ext>
            </a:extLst>
          </p:cNvPr>
          <p:cNvSpPr txBox="1"/>
          <p:nvPr/>
        </p:nvSpPr>
        <p:spPr>
          <a:xfrm>
            <a:off x="304800" y="451945"/>
            <a:ext cx="5527001" cy="4832092"/>
          </a:xfrm>
          <a:prstGeom prst="rect">
            <a:avLst/>
          </a:prstGeom>
          <a:noFill/>
        </p:spPr>
        <p:txBody>
          <a:bodyPr wrap="square" rtlCol="0">
            <a:spAutoFit/>
          </a:bodyPr>
          <a:lstStyle/>
          <a:p>
            <a:r>
              <a:rPr lang="en-GB" sz="2800" b="1" u="sng"/>
              <a:t>Heading</a:t>
            </a:r>
            <a:r>
              <a:rPr lang="en-GB" sz="2800"/>
              <a:t>- tells the reader what they are going to be reading about.</a:t>
            </a:r>
          </a:p>
          <a:p>
            <a:r>
              <a:rPr lang="en-GB" sz="2800" b="1" u="sng"/>
              <a:t>Introduction- </a:t>
            </a:r>
            <a:r>
              <a:rPr lang="en-GB" sz="2800"/>
              <a:t>Introduces the topic of the report. It gives the reader an idea of what to expect in the rest of the report.</a:t>
            </a:r>
          </a:p>
          <a:p>
            <a:r>
              <a:rPr lang="en-GB" sz="2800" b="1" u="sng"/>
              <a:t>Sub-heading- </a:t>
            </a:r>
            <a:r>
              <a:rPr lang="en-GB" sz="2800"/>
              <a:t>Used to organise information into groups and tells the reader what they can expect to read about in that section.</a:t>
            </a:r>
          </a:p>
        </p:txBody>
      </p:sp>
      <p:sp>
        <p:nvSpPr>
          <p:cNvPr id="2" name="TextBox 1">
            <a:extLst>
              <a:ext uri="{FF2B5EF4-FFF2-40B4-BE49-F238E27FC236}">
                <a16:creationId xmlns:a16="http://schemas.microsoft.com/office/drawing/2014/main" id="{3E9FBF76-500D-4621-8135-6B9016002A98}"/>
              </a:ext>
            </a:extLst>
          </p:cNvPr>
          <p:cNvSpPr txBox="1"/>
          <p:nvPr/>
        </p:nvSpPr>
        <p:spPr>
          <a:xfrm>
            <a:off x="6313714" y="451945"/>
            <a:ext cx="5040086" cy="4832092"/>
          </a:xfrm>
          <a:prstGeom prst="rect">
            <a:avLst/>
          </a:prstGeom>
          <a:noFill/>
        </p:spPr>
        <p:txBody>
          <a:bodyPr wrap="square" rtlCol="0">
            <a:spAutoFit/>
          </a:bodyPr>
          <a:lstStyle/>
          <a:p>
            <a:r>
              <a:rPr lang="en-GB" sz="2800" b="1" u="sng"/>
              <a:t>Third person-</a:t>
            </a:r>
            <a:r>
              <a:rPr lang="en-GB" sz="2800" i="1" u="sng"/>
              <a:t> </a:t>
            </a:r>
            <a:r>
              <a:rPr lang="en-GB" sz="2800"/>
              <a:t>A</a:t>
            </a:r>
            <a:r>
              <a:rPr lang="en-GB" sz="2800" b="1"/>
              <a:t> </a:t>
            </a:r>
            <a:r>
              <a:rPr lang="en-GB" sz="2800"/>
              <a:t>non-chronological report is written in the third person because the writer is writing about someone (or something) other than themselves</a:t>
            </a:r>
          </a:p>
          <a:p>
            <a:r>
              <a:rPr lang="en-GB" sz="2800" b="1" u="sng">
                <a:highlight>
                  <a:srgbClr val="FFFF00"/>
                </a:highlight>
              </a:rPr>
              <a:t>Technical vocabulary- </a:t>
            </a:r>
            <a:r>
              <a:rPr lang="en-GB" sz="2800">
                <a:highlight>
                  <a:srgbClr val="FFFF00"/>
                </a:highlight>
              </a:rPr>
              <a:t>must be used so that the reader can understand the non-chronological report.</a:t>
            </a:r>
            <a:endParaRPr lang="en-GB" sz="2800" b="1" u="sng">
              <a:highlight>
                <a:srgbClr val="FFFF00"/>
              </a:highlight>
            </a:endParaRPr>
          </a:p>
          <a:p>
            <a:endParaRPr lang="en-GB" sz="2800"/>
          </a:p>
        </p:txBody>
      </p:sp>
    </p:spTree>
    <p:extLst>
      <p:ext uri="{BB962C8B-B14F-4D97-AF65-F5344CB8AC3E}">
        <p14:creationId xmlns:p14="http://schemas.microsoft.com/office/powerpoint/2010/main" val="3279576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D0C0-2D63-66AC-2B78-521E63E371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4BECA58-B097-1DDD-A7E5-6ABD168BC18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1B16492-3FE1-26D8-4B28-C60AF40F44A2}"/>
              </a:ext>
            </a:extLst>
          </p:cNvPr>
          <p:cNvPicPr>
            <a:picLocks noChangeAspect="1"/>
          </p:cNvPicPr>
          <p:nvPr/>
        </p:nvPicPr>
        <p:blipFill>
          <a:blip r:embed="rId2"/>
          <a:stretch>
            <a:fillRect/>
          </a:stretch>
        </p:blipFill>
        <p:spPr>
          <a:xfrm>
            <a:off x="319084" y="478971"/>
            <a:ext cx="11553831" cy="5900057"/>
          </a:xfrm>
          <a:prstGeom prst="rect">
            <a:avLst/>
          </a:prstGeom>
        </p:spPr>
      </p:pic>
      <p:sp>
        <p:nvSpPr>
          <p:cNvPr id="4" name="Rectangle: Rounded Corners 3">
            <a:extLst>
              <a:ext uri="{FF2B5EF4-FFF2-40B4-BE49-F238E27FC236}">
                <a16:creationId xmlns:a16="http://schemas.microsoft.com/office/drawing/2014/main" id="{15BF9244-74CE-EE41-907D-93C75638C38D}"/>
              </a:ext>
            </a:extLst>
          </p:cNvPr>
          <p:cNvSpPr/>
          <p:nvPr/>
        </p:nvSpPr>
        <p:spPr>
          <a:xfrm>
            <a:off x="9448800" y="4771697"/>
            <a:ext cx="1061545" cy="630620"/>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0233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A96D-B5DE-2D37-2628-1BC09A3B5C3A}"/>
              </a:ext>
            </a:extLst>
          </p:cNvPr>
          <p:cNvSpPr>
            <a:spLocks noGrp="1"/>
          </p:cNvSpPr>
          <p:nvPr>
            <p:ph type="title"/>
          </p:nvPr>
        </p:nvSpPr>
        <p:spPr/>
        <p:txBody>
          <a:bodyPr/>
          <a:lstStyle/>
          <a:p>
            <a:r>
              <a:rPr lang="en-GB"/>
              <a:t>Day 3</a:t>
            </a:r>
          </a:p>
        </p:txBody>
      </p:sp>
      <p:sp>
        <p:nvSpPr>
          <p:cNvPr id="3" name="Content Placeholder 2">
            <a:extLst>
              <a:ext uri="{FF2B5EF4-FFF2-40B4-BE49-F238E27FC236}">
                <a16:creationId xmlns:a16="http://schemas.microsoft.com/office/drawing/2014/main" id="{C0E2C269-EB9F-361F-F171-65879D82EFB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1339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C70F-E478-D3DF-E3ED-8E86C4A4FB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B0A9973-5560-7F4A-A8FC-620E45621A1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BA18626-816B-7A59-62C3-83B294B16C6C}"/>
              </a:ext>
            </a:extLst>
          </p:cNvPr>
          <p:cNvPicPr>
            <a:picLocks noChangeAspect="1"/>
          </p:cNvPicPr>
          <p:nvPr/>
        </p:nvPicPr>
        <p:blipFill>
          <a:blip r:embed="rId2"/>
          <a:stretch>
            <a:fillRect/>
          </a:stretch>
        </p:blipFill>
        <p:spPr>
          <a:xfrm>
            <a:off x="227781" y="150218"/>
            <a:ext cx="11736438" cy="2029108"/>
          </a:xfrm>
          <a:prstGeom prst="rect">
            <a:avLst/>
          </a:prstGeom>
        </p:spPr>
      </p:pic>
      <p:pic>
        <p:nvPicPr>
          <p:cNvPr id="9" name="Picture 8">
            <a:extLst>
              <a:ext uri="{FF2B5EF4-FFF2-40B4-BE49-F238E27FC236}">
                <a16:creationId xmlns:a16="http://schemas.microsoft.com/office/drawing/2014/main" id="{C6C0CB86-A686-37D3-DBA9-FAEB6D6018A5}"/>
              </a:ext>
            </a:extLst>
          </p:cNvPr>
          <p:cNvPicPr>
            <a:picLocks noChangeAspect="1"/>
          </p:cNvPicPr>
          <p:nvPr/>
        </p:nvPicPr>
        <p:blipFill>
          <a:blip r:embed="rId3">
            <a:clrChange>
              <a:clrFrom>
                <a:srgbClr val="FFFEFE"/>
              </a:clrFrom>
              <a:clrTo>
                <a:srgbClr val="FFFEFE">
                  <a:alpha val="0"/>
                </a:srgbClr>
              </a:clrTo>
            </a:clrChange>
          </a:blip>
          <a:stretch>
            <a:fillRect/>
          </a:stretch>
        </p:blipFill>
        <p:spPr>
          <a:xfrm>
            <a:off x="1306285" y="2314263"/>
            <a:ext cx="9579429" cy="4529318"/>
          </a:xfrm>
          <a:prstGeom prst="rect">
            <a:avLst/>
          </a:prstGeom>
        </p:spPr>
      </p:pic>
      <p:sp>
        <p:nvSpPr>
          <p:cNvPr id="10" name="Rectangle 9">
            <a:extLst>
              <a:ext uri="{FF2B5EF4-FFF2-40B4-BE49-F238E27FC236}">
                <a16:creationId xmlns:a16="http://schemas.microsoft.com/office/drawing/2014/main" id="{93BFB052-ABBD-F3B2-F78A-A86678CD6F00}"/>
              </a:ext>
            </a:extLst>
          </p:cNvPr>
          <p:cNvSpPr/>
          <p:nvPr/>
        </p:nvSpPr>
        <p:spPr>
          <a:xfrm>
            <a:off x="1458686" y="3113314"/>
            <a:ext cx="3385457" cy="315686"/>
          </a:xfrm>
          <a:prstGeom prst="rect">
            <a:avLst/>
          </a:prstGeom>
          <a:solidFill>
            <a:srgbClr val="EBF7F7"/>
          </a:solidFill>
          <a:ln>
            <a:solidFill>
              <a:srgbClr val="EBF7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9250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BD37-3225-F006-661F-C94AE9EE04A7}"/>
              </a:ext>
            </a:extLst>
          </p:cNvPr>
          <p:cNvSpPr>
            <a:spLocks noGrp="1"/>
          </p:cNvSpPr>
          <p:nvPr>
            <p:ph type="title"/>
          </p:nvPr>
        </p:nvSpPr>
        <p:spPr/>
        <p:txBody>
          <a:bodyPr>
            <a:normAutofit fontScale="90000"/>
          </a:bodyPr>
          <a:lstStyle/>
          <a:p>
            <a:r>
              <a:rPr lang="en-GB"/>
              <a:t>Section 1- Introduction</a:t>
            </a:r>
            <a:br>
              <a:rPr lang="en-GB"/>
            </a:br>
            <a:r>
              <a:rPr lang="en-GB" b="1"/>
              <a:t>Co-ordinating conjunctions to join clauses (and)</a:t>
            </a:r>
            <a:endParaRPr lang="en-GB"/>
          </a:p>
        </p:txBody>
      </p:sp>
    </p:spTree>
    <p:extLst>
      <p:ext uri="{BB962C8B-B14F-4D97-AF65-F5344CB8AC3E}">
        <p14:creationId xmlns:p14="http://schemas.microsoft.com/office/powerpoint/2010/main" val="2762678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BD37-3225-F006-661F-C94AE9EE04A7}"/>
              </a:ext>
            </a:extLst>
          </p:cNvPr>
          <p:cNvSpPr>
            <a:spLocks noGrp="1"/>
          </p:cNvSpPr>
          <p:nvPr>
            <p:ph type="title"/>
          </p:nvPr>
        </p:nvSpPr>
        <p:spPr/>
        <p:txBody>
          <a:bodyPr>
            <a:normAutofit/>
          </a:bodyPr>
          <a:lstStyle/>
          <a:p>
            <a:r>
              <a:rPr lang="en-GB"/>
              <a:t>1. Provide children with following independent clauses.</a:t>
            </a:r>
          </a:p>
        </p:txBody>
      </p:sp>
      <p:sp>
        <p:nvSpPr>
          <p:cNvPr id="12" name="Content Placeholder 11">
            <a:extLst>
              <a:ext uri="{FF2B5EF4-FFF2-40B4-BE49-F238E27FC236}">
                <a16:creationId xmlns:a16="http://schemas.microsoft.com/office/drawing/2014/main" id="{80709C53-EC32-1333-4F49-AEE3BAD8F50D}"/>
              </a:ext>
            </a:extLst>
          </p:cNvPr>
          <p:cNvSpPr>
            <a:spLocks noGrp="1"/>
          </p:cNvSpPr>
          <p:nvPr>
            <p:ph idx="1"/>
          </p:nvPr>
        </p:nvSpPr>
        <p:spPr>
          <a:xfrm>
            <a:off x="838200" y="5771897"/>
            <a:ext cx="10515600" cy="689811"/>
          </a:xfrm>
        </p:spPr>
        <p:txBody>
          <a:bodyPr>
            <a:normAutofit fontScale="92500" lnSpcReduction="20000"/>
          </a:bodyPr>
          <a:lstStyle/>
          <a:p>
            <a:r>
              <a:rPr lang="en-GB"/>
              <a:t>Model finding subject, verb and any left overs (drawing an arrow pointing to the clause they belong to.)</a:t>
            </a:r>
          </a:p>
        </p:txBody>
      </p:sp>
      <p:sp>
        <p:nvSpPr>
          <p:cNvPr id="4" name="Rectangle 3">
            <a:extLst>
              <a:ext uri="{FF2B5EF4-FFF2-40B4-BE49-F238E27FC236}">
                <a16:creationId xmlns:a16="http://schemas.microsoft.com/office/drawing/2014/main" id="{560B040A-38DE-9584-584D-FFFCCF78E9D1}"/>
              </a:ext>
            </a:extLst>
          </p:cNvPr>
          <p:cNvSpPr/>
          <p:nvPr/>
        </p:nvSpPr>
        <p:spPr>
          <a:xfrm>
            <a:off x="385011" y="2261937"/>
            <a:ext cx="2406315" cy="689810"/>
          </a:xfrm>
          <a:prstGeom prst="rect">
            <a:avLst/>
          </a:prstGeom>
          <a:solidFill>
            <a:srgbClr val="FAF6F6"/>
          </a:solidFill>
          <a:ln w="57150">
            <a:solidFill>
              <a:srgbClr val="C7EB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dragons</a:t>
            </a:r>
          </a:p>
        </p:txBody>
      </p:sp>
      <p:sp>
        <p:nvSpPr>
          <p:cNvPr id="5" name="Rectangle 4">
            <a:extLst>
              <a:ext uri="{FF2B5EF4-FFF2-40B4-BE49-F238E27FC236}">
                <a16:creationId xmlns:a16="http://schemas.microsoft.com/office/drawing/2014/main" id="{B86C5FFC-C597-E0A7-85B1-47FEF6CEF12C}"/>
              </a:ext>
            </a:extLst>
          </p:cNvPr>
          <p:cNvSpPr/>
          <p:nvPr/>
        </p:nvSpPr>
        <p:spPr>
          <a:xfrm>
            <a:off x="3096126" y="2253916"/>
            <a:ext cx="2406315" cy="689810"/>
          </a:xfrm>
          <a:prstGeom prst="rect">
            <a:avLst/>
          </a:prstGeom>
          <a:solidFill>
            <a:srgbClr val="FAF6F6"/>
          </a:solidFill>
          <a:ln w="57150">
            <a:solidFill>
              <a:srgbClr val="C7EB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are</a:t>
            </a:r>
          </a:p>
        </p:txBody>
      </p:sp>
      <p:sp>
        <p:nvSpPr>
          <p:cNvPr id="6" name="Rectangle 5">
            <a:extLst>
              <a:ext uri="{FF2B5EF4-FFF2-40B4-BE49-F238E27FC236}">
                <a16:creationId xmlns:a16="http://schemas.microsoft.com/office/drawing/2014/main" id="{8E2C407B-626C-1EF6-1839-532C90FA416C}"/>
              </a:ext>
            </a:extLst>
          </p:cNvPr>
          <p:cNvSpPr/>
          <p:nvPr/>
        </p:nvSpPr>
        <p:spPr>
          <a:xfrm>
            <a:off x="6096000" y="2253916"/>
            <a:ext cx="4299284" cy="689810"/>
          </a:xfrm>
          <a:prstGeom prst="rect">
            <a:avLst/>
          </a:prstGeom>
          <a:solidFill>
            <a:srgbClr val="FAF6F6"/>
          </a:solidFill>
          <a:ln w="57150">
            <a:solidFill>
              <a:srgbClr val="C7EB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friendly creatures</a:t>
            </a:r>
          </a:p>
        </p:txBody>
      </p:sp>
      <p:sp>
        <p:nvSpPr>
          <p:cNvPr id="7" name="Rectangle 6">
            <a:extLst>
              <a:ext uri="{FF2B5EF4-FFF2-40B4-BE49-F238E27FC236}">
                <a16:creationId xmlns:a16="http://schemas.microsoft.com/office/drawing/2014/main" id="{559F952F-7345-53F6-CE48-51A8775C9C65}"/>
              </a:ext>
            </a:extLst>
          </p:cNvPr>
          <p:cNvSpPr/>
          <p:nvPr/>
        </p:nvSpPr>
        <p:spPr>
          <a:xfrm>
            <a:off x="385011" y="3437021"/>
            <a:ext cx="2406315" cy="689810"/>
          </a:xfrm>
          <a:prstGeom prst="rect">
            <a:avLst/>
          </a:prstGeom>
          <a:solidFill>
            <a:srgbClr val="FAF6F6"/>
          </a:solidFill>
          <a:ln w="57150">
            <a:solidFill>
              <a:srgbClr val="C7EB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dragons</a:t>
            </a:r>
          </a:p>
        </p:txBody>
      </p:sp>
      <p:sp>
        <p:nvSpPr>
          <p:cNvPr id="8" name="Rectangle 7">
            <a:extLst>
              <a:ext uri="{FF2B5EF4-FFF2-40B4-BE49-F238E27FC236}">
                <a16:creationId xmlns:a16="http://schemas.microsoft.com/office/drawing/2014/main" id="{88D5CDEF-ED06-6E65-A716-8FE8DD01315B}"/>
              </a:ext>
            </a:extLst>
          </p:cNvPr>
          <p:cNvSpPr/>
          <p:nvPr/>
        </p:nvSpPr>
        <p:spPr>
          <a:xfrm>
            <a:off x="3096126" y="3429000"/>
            <a:ext cx="2406315" cy="689810"/>
          </a:xfrm>
          <a:prstGeom prst="rect">
            <a:avLst/>
          </a:prstGeom>
          <a:solidFill>
            <a:srgbClr val="FAF6F6"/>
          </a:solidFill>
          <a:ln w="57150">
            <a:solidFill>
              <a:srgbClr val="C7EB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have</a:t>
            </a:r>
          </a:p>
        </p:txBody>
      </p:sp>
      <p:sp>
        <p:nvSpPr>
          <p:cNvPr id="9" name="Rectangle 8">
            <a:extLst>
              <a:ext uri="{FF2B5EF4-FFF2-40B4-BE49-F238E27FC236}">
                <a16:creationId xmlns:a16="http://schemas.microsoft.com/office/drawing/2014/main" id="{53747BA6-9352-411F-4DA2-C287AD65925E}"/>
              </a:ext>
            </a:extLst>
          </p:cNvPr>
          <p:cNvSpPr/>
          <p:nvPr/>
        </p:nvSpPr>
        <p:spPr>
          <a:xfrm>
            <a:off x="6096000" y="3429000"/>
            <a:ext cx="4299284" cy="689810"/>
          </a:xfrm>
          <a:prstGeom prst="rect">
            <a:avLst/>
          </a:prstGeom>
          <a:solidFill>
            <a:srgbClr val="FAF6F6"/>
          </a:solidFill>
          <a:ln w="57150">
            <a:solidFill>
              <a:srgbClr val="C7EB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a bad reputation</a:t>
            </a:r>
          </a:p>
        </p:txBody>
      </p:sp>
      <p:sp>
        <p:nvSpPr>
          <p:cNvPr id="10" name="Rectangle 9">
            <a:extLst>
              <a:ext uri="{FF2B5EF4-FFF2-40B4-BE49-F238E27FC236}">
                <a16:creationId xmlns:a16="http://schemas.microsoft.com/office/drawing/2014/main" id="{D0560C3C-2829-2BA7-E1DF-C0D7D57066F2}"/>
              </a:ext>
            </a:extLst>
          </p:cNvPr>
          <p:cNvSpPr/>
          <p:nvPr/>
        </p:nvSpPr>
        <p:spPr>
          <a:xfrm>
            <a:off x="537411" y="4612105"/>
            <a:ext cx="5558589" cy="689810"/>
          </a:xfrm>
          <a:prstGeom prst="rect">
            <a:avLst/>
          </a:prstGeom>
          <a:solidFill>
            <a:srgbClr val="FAF6F6"/>
          </a:solidFill>
          <a:ln w="57150">
            <a:solidFill>
              <a:srgbClr val="C7EB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many kinds of dragon </a:t>
            </a:r>
          </a:p>
        </p:txBody>
      </p:sp>
      <p:sp>
        <p:nvSpPr>
          <p:cNvPr id="11" name="Rectangle 10">
            <a:extLst>
              <a:ext uri="{FF2B5EF4-FFF2-40B4-BE49-F238E27FC236}">
                <a16:creationId xmlns:a16="http://schemas.microsoft.com/office/drawing/2014/main" id="{A70B7D06-9A25-9236-47BA-E827CBD2B953}"/>
              </a:ext>
            </a:extLst>
          </p:cNvPr>
          <p:cNvSpPr/>
          <p:nvPr/>
        </p:nvSpPr>
        <p:spPr>
          <a:xfrm>
            <a:off x="6729663" y="4612105"/>
            <a:ext cx="2406315" cy="689810"/>
          </a:xfrm>
          <a:prstGeom prst="rect">
            <a:avLst/>
          </a:prstGeom>
          <a:solidFill>
            <a:srgbClr val="FAF6F6"/>
          </a:solidFill>
          <a:ln w="57150">
            <a:solidFill>
              <a:srgbClr val="C7EB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exist</a:t>
            </a:r>
          </a:p>
        </p:txBody>
      </p:sp>
      <p:sp>
        <p:nvSpPr>
          <p:cNvPr id="3" name="Rectangle: Rounded Corners 2">
            <a:extLst>
              <a:ext uri="{FF2B5EF4-FFF2-40B4-BE49-F238E27FC236}">
                <a16:creationId xmlns:a16="http://schemas.microsoft.com/office/drawing/2014/main" id="{A81DCD21-BAF7-97D6-7B64-B5C9768129D2}"/>
              </a:ext>
            </a:extLst>
          </p:cNvPr>
          <p:cNvSpPr/>
          <p:nvPr/>
        </p:nvSpPr>
        <p:spPr>
          <a:xfrm>
            <a:off x="7062952" y="1094423"/>
            <a:ext cx="4687614" cy="973001"/>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Follow Place Value of punctuation structure</a:t>
            </a:r>
          </a:p>
        </p:txBody>
      </p:sp>
    </p:spTree>
    <p:extLst>
      <p:ext uri="{BB962C8B-B14F-4D97-AF65-F5344CB8AC3E}">
        <p14:creationId xmlns:p14="http://schemas.microsoft.com/office/powerpoint/2010/main" val="114861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4593-8F86-8585-C2A5-EDA0F321FEE1}"/>
              </a:ext>
            </a:extLst>
          </p:cNvPr>
          <p:cNvSpPr>
            <a:spLocks noGrp="1"/>
          </p:cNvSpPr>
          <p:nvPr>
            <p:ph type="title"/>
          </p:nvPr>
        </p:nvSpPr>
        <p:spPr>
          <a:xfrm>
            <a:off x="115186" y="18255"/>
            <a:ext cx="10515600" cy="1325563"/>
          </a:xfrm>
        </p:spPr>
        <p:txBody>
          <a:bodyPr/>
          <a:lstStyle/>
          <a:p>
            <a:r>
              <a:rPr lang="en-GB"/>
              <a:t>Checklist for the unit</a:t>
            </a:r>
          </a:p>
        </p:txBody>
      </p:sp>
      <p:pic>
        <p:nvPicPr>
          <p:cNvPr id="5" name="Picture 4">
            <a:extLst>
              <a:ext uri="{FF2B5EF4-FFF2-40B4-BE49-F238E27FC236}">
                <a16:creationId xmlns:a16="http://schemas.microsoft.com/office/drawing/2014/main" id="{21ED154A-E4C2-6ACC-33B2-8F7A8AF59BFE}"/>
              </a:ext>
            </a:extLst>
          </p:cNvPr>
          <p:cNvPicPr>
            <a:picLocks noChangeAspect="1"/>
          </p:cNvPicPr>
          <p:nvPr/>
        </p:nvPicPr>
        <p:blipFill>
          <a:blip r:embed="rId2">
            <a:clrChange>
              <a:clrFrom>
                <a:srgbClr val="FFFEFE"/>
              </a:clrFrom>
              <a:clrTo>
                <a:srgbClr val="FFFEFE">
                  <a:alpha val="0"/>
                </a:srgbClr>
              </a:clrTo>
            </a:clrChange>
          </a:blip>
          <a:stretch>
            <a:fillRect/>
          </a:stretch>
        </p:blipFill>
        <p:spPr>
          <a:xfrm>
            <a:off x="1275907" y="994560"/>
            <a:ext cx="8335926" cy="5771979"/>
          </a:xfrm>
          <a:prstGeom prst="rect">
            <a:avLst/>
          </a:prstGeom>
        </p:spPr>
      </p:pic>
    </p:spTree>
    <p:extLst>
      <p:ext uri="{BB962C8B-B14F-4D97-AF65-F5344CB8AC3E}">
        <p14:creationId xmlns:p14="http://schemas.microsoft.com/office/powerpoint/2010/main" val="4067042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DE54-3F28-09F0-F477-FC0C53E9DF2D}"/>
              </a:ext>
            </a:extLst>
          </p:cNvPr>
          <p:cNvSpPr>
            <a:spLocks noGrp="1"/>
          </p:cNvSpPr>
          <p:nvPr>
            <p:ph type="title"/>
          </p:nvPr>
        </p:nvSpPr>
        <p:spPr/>
        <p:txBody>
          <a:bodyPr/>
          <a:lstStyle/>
          <a:p>
            <a:r>
              <a:rPr lang="en-GB"/>
              <a:t>2. Independent application</a:t>
            </a:r>
            <a:br>
              <a:rPr lang="en-GB"/>
            </a:br>
            <a:endParaRPr lang="en-GB"/>
          </a:p>
        </p:txBody>
      </p:sp>
      <p:sp>
        <p:nvSpPr>
          <p:cNvPr id="3" name="Rectangle: Rounded Corners 2">
            <a:extLst>
              <a:ext uri="{FF2B5EF4-FFF2-40B4-BE49-F238E27FC236}">
                <a16:creationId xmlns:a16="http://schemas.microsoft.com/office/drawing/2014/main" id="{26679301-E8FA-C5B7-5A0B-E7AEB89B1C6C}"/>
              </a:ext>
            </a:extLst>
          </p:cNvPr>
          <p:cNvSpPr/>
          <p:nvPr/>
        </p:nvSpPr>
        <p:spPr>
          <a:xfrm>
            <a:off x="451945" y="1690688"/>
            <a:ext cx="9669517" cy="173831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Use </a:t>
            </a:r>
            <a:r>
              <a:rPr lang="en-GB" sz="2800">
                <a:solidFill>
                  <a:schemeClr val="tx1"/>
                </a:solidFill>
                <a:hlinkClick r:id="rId2">
                  <a:extLst>
                    <a:ext uri="{A12FA001-AC4F-418D-AE19-62706E023703}">
                      <ahyp:hlinkClr xmlns:ahyp="http://schemas.microsoft.com/office/drawing/2018/hyperlinkcolor" val="tx"/>
                    </a:ext>
                  </a:extLst>
                </a:hlinkClick>
              </a:rPr>
              <a:t>resource</a:t>
            </a:r>
            <a:r>
              <a:rPr lang="en-GB" sz="2800">
                <a:solidFill>
                  <a:schemeClr val="tx1"/>
                </a:solidFill>
              </a:rPr>
              <a:t> children to continue prior learning of PVOPG to complete this activity independently. </a:t>
            </a:r>
          </a:p>
        </p:txBody>
      </p:sp>
    </p:spTree>
    <p:extLst>
      <p:ext uri="{BB962C8B-B14F-4D97-AF65-F5344CB8AC3E}">
        <p14:creationId xmlns:p14="http://schemas.microsoft.com/office/powerpoint/2010/main" val="1912986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B0D1-904D-9C08-C2BB-CEE5EFAE54FF}"/>
              </a:ext>
            </a:extLst>
          </p:cNvPr>
          <p:cNvSpPr>
            <a:spLocks noGrp="1"/>
          </p:cNvSpPr>
          <p:nvPr>
            <p:ph type="title"/>
          </p:nvPr>
        </p:nvSpPr>
        <p:spPr/>
        <p:txBody>
          <a:bodyPr/>
          <a:lstStyle/>
          <a:p>
            <a:r>
              <a:rPr lang="en-GB"/>
              <a:t>Day 4</a:t>
            </a:r>
          </a:p>
        </p:txBody>
      </p:sp>
      <p:sp>
        <p:nvSpPr>
          <p:cNvPr id="3" name="Content Placeholder 2">
            <a:extLst>
              <a:ext uri="{FF2B5EF4-FFF2-40B4-BE49-F238E27FC236}">
                <a16:creationId xmlns:a16="http://schemas.microsoft.com/office/drawing/2014/main" id="{33E0E3D1-C5CF-E3E1-FF1A-F1C22555FBE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83912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610E-01A8-4F9B-82DA-18CCA5B3D6DE}"/>
              </a:ext>
            </a:extLst>
          </p:cNvPr>
          <p:cNvSpPr>
            <a:spLocks noGrp="1"/>
          </p:cNvSpPr>
          <p:nvPr>
            <p:ph type="title"/>
          </p:nvPr>
        </p:nvSpPr>
        <p:spPr/>
        <p:txBody>
          <a:bodyPr/>
          <a:lstStyle/>
          <a:p>
            <a:r>
              <a:rPr lang="en-GB"/>
              <a:t>Starter</a:t>
            </a:r>
          </a:p>
        </p:txBody>
      </p:sp>
      <p:pic>
        <p:nvPicPr>
          <p:cNvPr id="1026" name="Picture 2" descr="ANP Story Time: Tell Me a Dragon - YouTube">
            <a:extLst>
              <a:ext uri="{FF2B5EF4-FFF2-40B4-BE49-F238E27FC236}">
                <a16:creationId xmlns:a16="http://schemas.microsoft.com/office/drawing/2014/main" id="{A024D1ED-32C7-D4DF-2DED-926E71CB23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397" y="1403350"/>
            <a:ext cx="9697156" cy="5454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F5AF6C-DE6B-5F4F-D98B-EF23DF6EB357}"/>
              </a:ext>
            </a:extLst>
          </p:cNvPr>
          <p:cNvSpPr/>
          <p:nvPr/>
        </p:nvSpPr>
        <p:spPr>
          <a:xfrm>
            <a:off x="3058510" y="220717"/>
            <a:ext cx="6957849" cy="935421"/>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Can you write me a sentence about this dragon.</a:t>
            </a:r>
          </a:p>
        </p:txBody>
      </p:sp>
    </p:spTree>
    <p:extLst>
      <p:ext uri="{BB962C8B-B14F-4D97-AF65-F5344CB8AC3E}">
        <p14:creationId xmlns:p14="http://schemas.microsoft.com/office/powerpoint/2010/main" val="2276090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E55B-76D4-3BF5-82FF-87C3D432B020}"/>
              </a:ext>
            </a:extLst>
          </p:cNvPr>
          <p:cNvSpPr>
            <a:spLocks noGrp="1"/>
          </p:cNvSpPr>
          <p:nvPr>
            <p:ph type="title"/>
          </p:nvPr>
        </p:nvSpPr>
        <p:spPr>
          <a:xfrm>
            <a:off x="7883" y="0"/>
            <a:ext cx="10515600" cy="1325563"/>
          </a:xfrm>
        </p:spPr>
        <p:txBody>
          <a:bodyPr>
            <a:normAutofit/>
          </a:bodyPr>
          <a:lstStyle/>
          <a:p>
            <a:r>
              <a:rPr lang="en-GB" sz="3200"/>
              <a:t>Let’s look at the sentence we did yesterday…</a:t>
            </a:r>
          </a:p>
        </p:txBody>
      </p:sp>
      <p:sp>
        <p:nvSpPr>
          <p:cNvPr id="3" name="Content Placeholder 2">
            <a:extLst>
              <a:ext uri="{FF2B5EF4-FFF2-40B4-BE49-F238E27FC236}">
                <a16:creationId xmlns:a16="http://schemas.microsoft.com/office/drawing/2014/main" id="{5A88E36E-E1DE-ED04-F693-35694CD2D179}"/>
              </a:ext>
            </a:extLst>
          </p:cNvPr>
          <p:cNvSpPr>
            <a:spLocks noGrp="1"/>
          </p:cNvSpPr>
          <p:nvPr>
            <p:ph idx="1"/>
          </p:nvPr>
        </p:nvSpPr>
        <p:spPr>
          <a:xfrm>
            <a:off x="291662" y="1205077"/>
            <a:ext cx="10515600" cy="4351338"/>
          </a:xfrm>
        </p:spPr>
        <p:txBody>
          <a:bodyPr>
            <a:normAutofit/>
          </a:bodyPr>
          <a:lstStyle/>
          <a:p>
            <a:r>
              <a:rPr lang="en-GB" sz="4400"/>
              <a:t>Dragons are friendly creatures. Dragons have a bad reputation. Many dragons exist.</a:t>
            </a:r>
          </a:p>
        </p:txBody>
      </p:sp>
      <p:sp>
        <p:nvSpPr>
          <p:cNvPr id="4" name="Title 1">
            <a:extLst>
              <a:ext uri="{FF2B5EF4-FFF2-40B4-BE49-F238E27FC236}">
                <a16:creationId xmlns:a16="http://schemas.microsoft.com/office/drawing/2014/main" id="{75714290-2DE0-45BD-4A70-F1D82D4EC6C4}"/>
              </a:ext>
            </a:extLst>
          </p:cNvPr>
          <p:cNvSpPr txBox="1">
            <a:spLocks/>
          </p:cNvSpPr>
          <p:nvPr/>
        </p:nvSpPr>
        <p:spPr>
          <a:xfrm>
            <a:off x="517634" y="44168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t>3. These sentences would be perfect for an introduction!</a:t>
            </a:r>
          </a:p>
        </p:txBody>
      </p:sp>
      <p:sp>
        <p:nvSpPr>
          <p:cNvPr id="5" name="Content Placeholder 2">
            <a:extLst>
              <a:ext uri="{FF2B5EF4-FFF2-40B4-BE49-F238E27FC236}">
                <a16:creationId xmlns:a16="http://schemas.microsoft.com/office/drawing/2014/main" id="{DF455C37-6F83-7B1D-F926-69EBEB21C428}"/>
              </a:ext>
            </a:extLst>
          </p:cNvPr>
          <p:cNvSpPr txBox="1">
            <a:spLocks/>
          </p:cNvSpPr>
          <p:nvPr/>
        </p:nvSpPr>
        <p:spPr>
          <a:xfrm>
            <a:off x="517634" y="543592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They give information about dragons in general. </a:t>
            </a:r>
          </a:p>
          <a:p>
            <a:r>
              <a:rPr lang="en-GB"/>
              <a:t>They do not give information about any specific dragon.</a:t>
            </a:r>
          </a:p>
        </p:txBody>
      </p:sp>
    </p:spTree>
    <p:extLst>
      <p:ext uri="{BB962C8B-B14F-4D97-AF65-F5344CB8AC3E}">
        <p14:creationId xmlns:p14="http://schemas.microsoft.com/office/powerpoint/2010/main" val="535921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BEB-66FF-65A6-ECEC-8178F96E6494}"/>
              </a:ext>
            </a:extLst>
          </p:cNvPr>
          <p:cNvSpPr>
            <a:spLocks noGrp="1"/>
          </p:cNvSpPr>
          <p:nvPr>
            <p:ph type="title"/>
          </p:nvPr>
        </p:nvSpPr>
        <p:spPr/>
        <p:txBody>
          <a:bodyPr/>
          <a:lstStyle/>
          <a:p>
            <a:r>
              <a:rPr lang="en-GB"/>
              <a:t>4. and</a:t>
            </a:r>
          </a:p>
        </p:txBody>
      </p:sp>
      <p:sp>
        <p:nvSpPr>
          <p:cNvPr id="3" name="Content Placeholder 2">
            <a:extLst>
              <a:ext uri="{FF2B5EF4-FFF2-40B4-BE49-F238E27FC236}">
                <a16:creationId xmlns:a16="http://schemas.microsoft.com/office/drawing/2014/main" id="{99CAC9B4-5B2F-EADE-6B1E-6435400099F0}"/>
              </a:ext>
            </a:extLst>
          </p:cNvPr>
          <p:cNvSpPr>
            <a:spLocks noGrp="1"/>
          </p:cNvSpPr>
          <p:nvPr>
            <p:ph idx="1"/>
          </p:nvPr>
        </p:nvSpPr>
        <p:spPr/>
        <p:txBody>
          <a:bodyPr/>
          <a:lstStyle/>
          <a:p>
            <a:r>
              <a:rPr lang="en-GB"/>
              <a:t>and can be used to join two independent clauses that are similar ideas, the second clause adds more information of a similar kind to the first clause. </a:t>
            </a:r>
          </a:p>
        </p:txBody>
      </p:sp>
      <p:sp>
        <p:nvSpPr>
          <p:cNvPr id="4" name="Rectangle: Rounded Corners 3">
            <a:extLst>
              <a:ext uri="{FF2B5EF4-FFF2-40B4-BE49-F238E27FC236}">
                <a16:creationId xmlns:a16="http://schemas.microsoft.com/office/drawing/2014/main" id="{8934026C-0E06-658D-F3F4-D4DC1D9FE960}"/>
              </a:ext>
            </a:extLst>
          </p:cNvPr>
          <p:cNvSpPr/>
          <p:nvPr/>
        </p:nvSpPr>
        <p:spPr>
          <a:xfrm>
            <a:off x="7031420" y="112877"/>
            <a:ext cx="4792717" cy="1325563"/>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Introduce ‘and’ which can be used to join two </a:t>
            </a:r>
            <a:r>
              <a:rPr lang="en-GB" err="1">
                <a:solidFill>
                  <a:schemeClr val="tx1"/>
                </a:solidFill>
              </a:rPr>
              <a:t>simalar</a:t>
            </a:r>
            <a:r>
              <a:rPr lang="en-GB">
                <a:solidFill>
                  <a:schemeClr val="tx1"/>
                </a:solidFill>
              </a:rPr>
              <a:t> sentences together.</a:t>
            </a:r>
          </a:p>
        </p:txBody>
      </p:sp>
    </p:spTree>
    <p:extLst>
      <p:ext uri="{BB962C8B-B14F-4D97-AF65-F5344CB8AC3E}">
        <p14:creationId xmlns:p14="http://schemas.microsoft.com/office/powerpoint/2010/main" val="3617294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37CF-8BDC-3807-C963-95C9A7C5C1E0}"/>
              </a:ext>
            </a:extLst>
          </p:cNvPr>
          <p:cNvSpPr>
            <a:spLocks noGrp="1"/>
          </p:cNvSpPr>
          <p:nvPr>
            <p:ph type="title"/>
          </p:nvPr>
        </p:nvSpPr>
        <p:spPr/>
        <p:txBody>
          <a:bodyPr/>
          <a:lstStyle/>
          <a:p>
            <a:r>
              <a:rPr lang="en-GB"/>
              <a:t>5. Concrete </a:t>
            </a:r>
            <a:r>
              <a:rPr lang="en-GB">
                <a:hlinkClick r:id="rId2"/>
              </a:rPr>
              <a:t>resources to print</a:t>
            </a:r>
            <a:endParaRPr lang="en-GB"/>
          </a:p>
        </p:txBody>
      </p:sp>
      <p:pic>
        <p:nvPicPr>
          <p:cNvPr id="5" name="Picture 4">
            <a:extLst>
              <a:ext uri="{FF2B5EF4-FFF2-40B4-BE49-F238E27FC236}">
                <a16:creationId xmlns:a16="http://schemas.microsoft.com/office/drawing/2014/main" id="{28A43AD6-2E0F-ED63-C532-7C59F32BCE31}"/>
              </a:ext>
            </a:extLst>
          </p:cNvPr>
          <p:cNvPicPr>
            <a:picLocks noChangeAspect="1"/>
          </p:cNvPicPr>
          <p:nvPr/>
        </p:nvPicPr>
        <p:blipFill>
          <a:blip r:embed="rId3"/>
          <a:stretch>
            <a:fillRect/>
          </a:stretch>
        </p:blipFill>
        <p:spPr>
          <a:xfrm>
            <a:off x="336884" y="1586183"/>
            <a:ext cx="11016916" cy="3381430"/>
          </a:xfrm>
          <a:prstGeom prst="rect">
            <a:avLst/>
          </a:prstGeom>
        </p:spPr>
      </p:pic>
      <p:sp>
        <p:nvSpPr>
          <p:cNvPr id="7" name="Content Placeholder 6">
            <a:extLst>
              <a:ext uri="{FF2B5EF4-FFF2-40B4-BE49-F238E27FC236}">
                <a16:creationId xmlns:a16="http://schemas.microsoft.com/office/drawing/2014/main" id="{F6E99303-0C63-CED9-8405-559572F284F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6699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BBF5-1445-B679-2A59-1CA341B12D37}"/>
              </a:ext>
            </a:extLst>
          </p:cNvPr>
          <p:cNvSpPr>
            <a:spLocks noGrp="1"/>
          </p:cNvSpPr>
          <p:nvPr>
            <p:ph type="title"/>
          </p:nvPr>
        </p:nvSpPr>
        <p:spPr/>
        <p:txBody>
          <a:bodyPr/>
          <a:lstStyle/>
          <a:p>
            <a:r>
              <a:rPr lang="en-GB"/>
              <a:t>Model</a:t>
            </a:r>
          </a:p>
        </p:txBody>
      </p:sp>
      <p:sp>
        <p:nvSpPr>
          <p:cNvPr id="4" name="Content Placeholder 2">
            <a:extLst>
              <a:ext uri="{FF2B5EF4-FFF2-40B4-BE49-F238E27FC236}">
                <a16:creationId xmlns:a16="http://schemas.microsoft.com/office/drawing/2014/main" id="{897A88AB-3025-8E5F-704C-89E9FE457CF5}"/>
              </a:ext>
            </a:extLst>
          </p:cNvPr>
          <p:cNvSpPr>
            <a:spLocks noGrp="1"/>
          </p:cNvSpPr>
          <p:nvPr>
            <p:ph idx="1"/>
          </p:nvPr>
        </p:nvSpPr>
        <p:spPr>
          <a:xfrm>
            <a:off x="433137" y="1419726"/>
            <a:ext cx="11357810" cy="5073149"/>
          </a:xfrm>
        </p:spPr>
        <p:txBody>
          <a:bodyPr>
            <a:normAutofit/>
          </a:bodyPr>
          <a:lstStyle/>
          <a:p>
            <a:r>
              <a:rPr lang="en-GB"/>
              <a:t>We will choose on of each of the red clauses to add to one of each of the blue clauses using ‘and’</a:t>
            </a:r>
          </a:p>
          <a:p>
            <a:r>
              <a:rPr lang="en-GB"/>
              <a:t>“Dragons are friendly creatures”</a:t>
            </a:r>
          </a:p>
          <a:p>
            <a:r>
              <a:rPr lang="en-GB"/>
              <a:t>Which of the blue clauses could we join “dragons are friendly creatures” using ‘and’?</a:t>
            </a:r>
          </a:p>
          <a:p>
            <a:r>
              <a:rPr lang="en-GB"/>
              <a:t>We are using ‘and’ to join similar ideas, the second clause must add more information of a similar kind to the first.</a:t>
            </a:r>
          </a:p>
          <a:p>
            <a:r>
              <a:rPr lang="en-GB"/>
              <a:t>Read each possible pairing aloud, re-arranging the clauses as you do so.</a:t>
            </a:r>
          </a:p>
          <a:p>
            <a:r>
              <a:rPr lang="en-GB"/>
              <a:t>Speak your thoughts aloud, giving reasons for either rejecting or accepting each pairing.</a:t>
            </a:r>
          </a:p>
        </p:txBody>
      </p:sp>
      <p:sp>
        <p:nvSpPr>
          <p:cNvPr id="3" name="Rectangle: Rounded Corners 2">
            <a:extLst>
              <a:ext uri="{FF2B5EF4-FFF2-40B4-BE49-F238E27FC236}">
                <a16:creationId xmlns:a16="http://schemas.microsoft.com/office/drawing/2014/main" id="{ED247938-2FAB-5627-4E0C-BEF02722F8B8}"/>
              </a:ext>
            </a:extLst>
          </p:cNvPr>
          <p:cNvSpPr/>
          <p:nvPr/>
        </p:nvSpPr>
        <p:spPr>
          <a:xfrm>
            <a:off x="2848303" y="115614"/>
            <a:ext cx="8910560" cy="111409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Cut out a red clause which blue clause sounds similar? Stick one side of flip chart stick blue other side. Stick the and in the middle to join and read it </a:t>
            </a:r>
            <a:r>
              <a:rPr lang="en-GB" err="1">
                <a:solidFill>
                  <a:schemeClr val="tx1"/>
                </a:solidFill>
              </a:rPr>
              <a:t>outloud</a:t>
            </a:r>
            <a:r>
              <a:rPr lang="en-GB">
                <a:solidFill>
                  <a:schemeClr val="tx1"/>
                </a:solidFill>
              </a:rPr>
              <a:t>.</a:t>
            </a:r>
          </a:p>
        </p:txBody>
      </p:sp>
    </p:spTree>
    <p:extLst>
      <p:ext uri="{BB962C8B-B14F-4D97-AF65-F5344CB8AC3E}">
        <p14:creationId xmlns:p14="http://schemas.microsoft.com/office/powerpoint/2010/main" val="3505343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43BF-B7FD-C941-2D06-612D7943E19D}"/>
              </a:ext>
            </a:extLst>
          </p:cNvPr>
          <p:cNvSpPr>
            <a:spLocks noGrp="1"/>
          </p:cNvSpPr>
          <p:nvPr>
            <p:ph type="title"/>
          </p:nvPr>
        </p:nvSpPr>
        <p:spPr/>
        <p:txBody>
          <a:bodyPr/>
          <a:lstStyle/>
          <a:p>
            <a:r>
              <a:rPr lang="en-GB"/>
              <a:t>6. Independent application</a:t>
            </a:r>
          </a:p>
        </p:txBody>
      </p:sp>
      <p:sp>
        <p:nvSpPr>
          <p:cNvPr id="3" name="Content Placeholder 2">
            <a:extLst>
              <a:ext uri="{FF2B5EF4-FFF2-40B4-BE49-F238E27FC236}">
                <a16:creationId xmlns:a16="http://schemas.microsoft.com/office/drawing/2014/main" id="{A5A6A4A6-6222-4A1C-5ADA-0436A056AB5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BB74268-8E4A-B388-58BB-12FDB82F5CD7}"/>
              </a:ext>
            </a:extLst>
          </p:cNvPr>
          <p:cNvPicPr>
            <a:picLocks noChangeAspect="1"/>
          </p:cNvPicPr>
          <p:nvPr/>
        </p:nvPicPr>
        <p:blipFill>
          <a:blip r:embed="rId2"/>
          <a:stretch>
            <a:fillRect/>
          </a:stretch>
        </p:blipFill>
        <p:spPr>
          <a:xfrm>
            <a:off x="587542" y="1880561"/>
            <a:ext cx="11016916" cy="3381430"/>
          </a:xfrm>
          <a:prstGeom prst="rect">
            <a:avLst/>
          </a:prstGeom>
        </p:spPr>
      </p:pic>
      <p:sp>
        <p:nvSpPr>
          <p:cNvPr id="5" name="Rectangle: Rounded Corners 4">
            <a:extLst>
              <a:ext uri="{FF2B5EF4-FFF2-40B4-BE49-F238E27FC236}">
                <a16:creationId xmlns:a16="http://schemas.microsoft.com/office/drawing/2014/main" id="{75678D6E-A243-06EE-561B-76D1BF25DFF8}"/>
              </a:ext>
            </a:extLst>
          </p:cNvPr>
          <p:cNvSpPr/>
          <p:nvPr/>
        </p:nvSpPr>
        <p:spPr>
          <a:xfrm>
            <a:off x="441434" y="5520353"/>
            <a:ext cx="8910560" cy="111409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Children to cut and stick with ‘and’ to join sentences. </a:t>
            </a:r>
          </a:p>
        </p:txBody>
      </p:sp>
    </p:spTree>
    <p:extLst>
      <p:ext uri="{BB962C8B-B14F-4D97-AF65-F5344CB8AC3E}">
        <p14:creationId xmlns:p14="http://schemas.microsoft.com/office/powerpoint/2010/main" val="3736027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E9D2-1B1E-F112-92B8-1E18D5CBBBB1}"/>
              </a:ext>
            </a:extLst>
          </p:cNvPr>
          <p:cNvSpPr>
            <a:spLocks noGrp="1"/>
          </p:cNvSpPr>
          <p:nvPr>
            <p:ph type="title"/>
          </p:nvPr>
        </p:nvSpPr>
        <p:spPr/>
        <p:txBody>
          <a:bodyPr/>
          <a:lstStyle/>
          <a:p>
            <a:r>
              <a:rPr lang="en-GB"/>
              <a:t>Day 5 </a:t>
            </a:r>
          </a:p>
        </p:txBody>
      </p:sp>
      <p:sp>
        <p:nvSpPr>
          <p:cNvPr id="4" name="Rectangle: Rounded Corners 3">
            <a:extLst>
              <a:ext uri="{FF2B5EF4-FFF2-40B4-BE49-F238E27FC236}">
                <a16:creationId xmlns:a16="http://schemas.microsoft.com/office/drawing/2014/main" id="{A3BB258B-6A68-4AA9-6E6D-E38695F46E44}"/>
              </a:ext>
            </a:extLst>
          </p:cNvPr>
          <p:cNvSpPr/>
          <p:nvPr/>
        </p:nvSpPr>
        <p:spPr>
          <a:xfrm>
            <a:off x="693682" y="1524000"/>
            <a:ext cx="11130456" cy="19050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Look at your flip chart example of the sentences put together using ‘and’.</a:t>
            </a:r>
          </a:p>
          <a:p>
            <a:pPr algn="ctr"/>
            <a:endParaRPr lang="en-GB">
              <a:solidFill>
                <a:schemeClr val="tx1"/>
              </a:solidFill>
            </a:endParaRPr>
          </a:p>
          <a:p>
            <a:pPr algn="ctr"/>
            <a:r>
              <a:rPr lang="en-GB">
                <a:solidFill>
                  <a:schemeClr val="tx1"/>
                </a:solidFill>
              </a:rPr>
              <a:t>Today we are going to write out the sentences.  </a:t>
            </a:r>
          </a:p>
        </p:txBody>
      </p:sp>
    </p:spTree>
    <p:extLst>
      <p:ext uri="{BB962C8B-B14F-4D97-AF65-F5344CB8AC3E}">
        <p14:creationId xmlns:p14="http://schemas.microsoft.com/office/powerpoint/2010/main" val="263264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195F-5F14-F6C6-4F2D-C868C63BD784}"/>
              </a:ext>
            </a:extLst>
          </p:cNvPr>
          <p:cNvSpPr>
            <a:spLocks noGrp="1"/>
          </p:cNvSpPr>
          <p:nvPr>
            <p:ph type="title"/>
          </p:nvPr>
        </p:nvSpPr>
        <p:spPr/>
        <p:txBody>
          <a:bodyPr/>
          <a:lstStyle/>
          <a:p>
            <a:r>
              <a:rPr lang="en-GB"/>
              <a:t>7. Model the punctuation of a multi-clause sentence.</a:t>
            </a:r>
          </a:p>
        </p:txBody>
      </p:sp>
      <p:sp>
        <p:nvSpPr>
          <p:cNvPr id="3" name="Content Placeholder 2">
            <a:extLst>
              <a:ext uri="{FF2B5EF4-FFF2-40B4-BE49-F238E27FC236}">
                <a16:creationId xmlns:a16="http://schemas.microsoft.com/office/drawing/2014/main" id="{98F2AEA8-0E44-FA64-A678-460C9091C954}"/>
              </a:ext>
            </a:extLst>
          </p:cNvPr>
          <p:cNvSpPr>
            <a:spLocks noGrp="1"/>
          </p:cNvSpPr>
          <p:nvPr>
            <p:ph idx="1"/>
          </p:nvPr>
        </p:nvSpPr>
        <p:spPr>
          <a:xfrm>
            <a:off x="838200" y="3793557"/>
            <a:ext cx="10515600" cy="1773405"/>
          </a:xfrm>
        </p:spPr>
        <p:txBody>
          <a:bodyPr/>
          <a:lstStyle/>
          <a:p>
            <a:r>
              <a:rPr lang="en-GB"/>
              <a:t>Model the writing of this sentence in its abstract form on flip chart, speaking your choices aloud as you do so.</a:t>
            </a:r>
          </a:p>
        </p:txBody>
      </p:sp>
      <p:pic>
        <p:nvPicPr>
          <p:cNvPr id="5" name="Picture 4">
            <a:extLst>
              <a:ext uri="{FF2B5EF4-FFF2-40B4-BE49-F238E27FC236}">
                <a16:creationId xmlns:a16="http://schemas.microsoft.com/office/drawing/2014/main" id="{CB328599-DCAD-0FBE-F9A1-FA9180FF912A}"/>
              </a:ext>
            </a:extLst>
          </p:cNvPr>
          <p:cNvPicPr>
            <a:picLocks noChangeAspect="1"/>
          </p:cNvPicPr>
          <p:nvPr/>
        </p:nvPicPr>
        <p:blipFill>
          <a:blip r:embed="rId2"/>
          <a:stretch>
            <a:fillRect/>
          </a:stretch>
        </p:blipFill>
        <p:spPr>
          <a:xfrm>
            <a:off x="441750" y="1844442"/>
            <a:ext cx="11734208" cy="1220002"/>
          </a:xfrm>
          <a:prstGeom prst="rect">
            <a:avLst/>
          </a:prstGeom>
        </p:spPr>
      </p:pic>
    </p:spTree>
    <p:extLst>
      <p:ext uri="{BB962C8B-B14F-4D97-AF65-F5344CB8AC3E}">
        <p14:creationId xmlns:p14="http://schemas.microsoft.com/office/powerpoint/2010/main" val="191705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7ACB-507E-80DD-D9ED-7DC66C5B4FFF}"/>
              </a:ext>
            </a:extLst>
          </p:cNvPr>
          <p:cNvSpPr>
            <a:spLocks noGrp="1"/>
          </p:cNvSpPr>
          <p:nvPr>
            <p:ph type="title"/>
          </p:nvPr>
        </p:nvSpPr>
        <p:spPr>
          <a:xfrm>
            <a:off x="285335" y="298265"/>
            <a:ext cx="4839587" cy="1325563"/>
          </a:xfrm>
        </p:spPr>
        <p:txBody>
          <a:bodyPr>
            <a:normAutofit fontScale="90000"/>
          </a:bodyPr>
          <a:lstStyle/>
          <a:p>
            <a:pPr algn="ctr"/>
            <a:r>
              <a:rPr lang="en-GB"/>
              <a:t>Text-type breakdown for the unit.</a:t>
            </a:r>
          </a:p>
        </p:txBody>
      </p:sp>
      <p:pic>
        <p:nvPicPr>
          <p:cNvPr id="5" name="Picture 4">
            <a:extLst>
              <a:ext uri="{FF2B5EF4-FFF2-40B4-BE49-F238E27FC236}">
                <a16:creationId xmlns:a16="http://schemas.microsoft.com/office/drawing/2014/main" id="{0489A6C3-D649-38C7-0840-9969ECC4B79F}"/>
              </a:ext>
            </a:extLst>
          </p:cNvPr>
          <p:cNvPicPr>
            <a:picLocks noChangeAspect="1"/>
          </p:cNvPicPr>
          <p:nvPr/>
        </p:nvPicPr>
        <p:blipFill>
          <a:blip r:embed="rId2"/>
          <a:stretch>
            <a:fillRect/>
          </a:stretch>
        </p:blipFill>
        <p:spPr>
          <a:xfrm>
            <a:off x="5656521" y="90376"/>
            <a:ext cx="4592365" cy="6634481"/>
          </a:xfrm>
          <a:prstGeom prst="rect">
            <a:avLst/>
          </a:prstGeom>
        </p:spPr>
      </p:pic>
    </p:spTree>
    <p:extLst>
      <p:ext uri="{BB962C8B-B14F-4D97-AF65-F5344CB8AC3E}">
        <p14:creationId xmlns:p14="http://schemas.microsoft.com/office/powerpoint/2010/main" val="3402753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565D-9371-09BF-C17A-5373ED2F807A}"/>
              </a:ext>
            </a:extLst>
          </p:cNvPr>
          <p:cNvSpPr>
            <a:spLocks noGrp="1"/>
          </p:cNvSpPr>
          <p:nvPr>
            <p:ph type="title"/>
          </p:nvPr>
        </p:nvSpPr>
        <p:spPr>
          <a:xfrm>
            <a:off x="292100" y="817070"/>
            <a:ext cx="11798300" cy="1325563"/>
          </a:xfrm>
        </p:spPr>
        <p:txBody>
          <a:bodyPr>
            <a:normAutofit fontScale="90000"/>
          </a:bodyPr>
          <a:lstStyle/>
          <a:p>
            <a:r>
              <a:rPr lang="en-GB"/>
              <a:t>8. Model the writing of this sentence in its abstract form on flip chart, speaking your choices aloud as you do so.</a:t>
            </a:r>
            <a:br>
              <a:rPr lang="en-GB"/>
            </a:br>
            <a:r>
              <a:rPr lang="en-GB"/>
              <a:t> </a:t>
            </a:r>
          </a:p>
        </p:txBody>
      </p:sp>
      <p:sp>
        <p:nvSpPr>
          <p:cNvPr id="4" name="Rectangle: Rounded Corners 3">
            <a:extLst>
              <a:ext uri="{FF2B5EF4-FFF2-40B4-BE49-F238E27FC236}">
                <a16:creationId xmlns:a16="http://schemas.microsoft.com/office/drawing/2014/main" id="{BC6790E9-128E-EC8B-632C-69F26FECF9A1}"/>
              </a:ext>
            </a:extLst>
          </p:cNvPr>
          <p:cNvSpPr/>
          <p:nvPr/>
        </p:nvSpPr>
        <p:spPr>
          <a:xfrm>
            <a:off x="714703" y="2459421"/>
            <a:ext cx="10762594" cy="176573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Children to use their work from yesterday to write the sentences in its abstract form. Making sure they are using ‘and’ to join the two sentences together. </a:t>
            </a:r>
          </a:p>
        </p:txBody>
      </p:sp>
    </p:spTree>
    <p:extLst>
      <p:ext uri="{BB962C8B-B14F-4D97-AF65-F5344CB8AC3E}">
        <p14:creationId xmlns:p14="http://schemas.microsoft.com/office/powerpoint/2010/main" val="3355572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548C05-9694-733D-6C71-D52538C3894F}"/>
              </a:ext>
            </a:extLst>
          </p:cNvPr>
          <p:cNvSpPr/>
          <p:nvPr/>
        </p:nvSpPr>
        <p:spPr>
          <a:xfrm>
            <a:off x="680224" y="624468"/>
            <a:ext cx="2062976" cy="83634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E044E1-E5CF-46C9-C1D8-6046B1DEBB78}"/>
              </a:ext>
            </a:extLst>
          </p:cNvPr>
          <p:cNvSpPr>
            <a:spLocks noGrp="1"/>
          </p:cNvSpPr>
          <p:nvPr>
            <p:ph type="title"/>
          </p:nvPr>
        </p:nvSpPr>
        <p:spPr/>
        <p:txBody>
          <a:bodyPr/>
          <a:lstStyle/>
          <a:p>
            <a:r>
              <a:rPr lang="en-GB"/>
              <a:t>Day 6</a:t>
            </a:r>
          </a:p>
        </p:txBody>
      </p:sp>
      <p:sp>
        <p:nvSpPr>
          <p:cNvPr id="3" name="Content Placeholder 2">
            <a:extLst>
              <a:ext uri="{FF2B5EF4-FFF2-40B4-BE49-F238E27FC236}">
                <a16:creationId xmlns:a16="http://schemas.microsoft.com/office/drawing/2014/main" id="{40312632-BF6C-C45A-2B78-B639E6813D2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05685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3C3D-9413-A97A-413E-EA4B2BEF3FDC}"/>
              </a:ext>
            </a:extLst>
          </p:cNvPr>
          <p:cNvSpPr>
            <a:spLocks noGrp="1"/>
          </p:cNvSpPr>
          <p:nvPr>
            <p:ph type="title"/>
          </p:nvPr>
        </p:nvSpPr>
        <p:spPr>
          <a:xfrm>
            <a:off x="203964" y="1247994"/>
            <a:ext cx="11784072" cy="1325563"/>
          </a:xfrm>
        </p:spPr>
        <p:txBody>
          <a:bodyPr/>
          <a:lstStyle/>
          <a:p>
            <a:r>
              <a:rPr lang="en-GB"/>
              <a:t>9. Dragons are friendly creatures and dragons love people. </a:t>
            </a:r>
          </a:p>
        </p:txBody>
      </p:sp>
      <p:sp>
        <p:nvSpPr>
          <p:cNvPr id="3" name="Content Placeholder 2">
            <a:extLst>
              <a:ext uri="{FF2B5EF4-FFF2-40B4-BE49-F238E27FC236}">
                <a16:creationId xmlns:a16="http://schemas.microsoft.com/office/drawing/2014/main" id="{40AD05E9-A37F-E87B-E2BB-28F18726CF91}"/>
              </a:ext>
            </a:extLst>
          </p:cNvPr>
          <p:cNvSpPr>
            <a:spLocks noGrp="1"/>
          </p:cNvSpPr>
          <p:nvPr>
            <p:ph idx="1"/>
          </p:nvPr>
        </p:nvSpPr>
        <p:spPr>
          <a:xfrm>
            <a:off x="252525" y="2889259"/>
            <a:ext cx="10515600" cy="3612649"/>
          </a:xfrm>
        </p:spPr>
        <p:txBody>
          <a:bodyPr>
            <a:normAutofit lnSpcReduction="10000"/>
          </a:bodyPr>
          <a:lstStyle/>
          <a:p>
            <a:r>
              <a:rPr lang="en-GB"/>
              <a:t>What word has been repeated?</a:t>
            </a:r>
          </a:p>
          <a:p>
            <a:r>
              <a:rPr lang="en-GB"/>
              <a:t>Which pronoun could we use to avoid repeating the noun ‘dragons’</a:t>
            </a:r>
          </a:p>
          <a:p>
            <a:r>
              <a:rPr lang="en-GB"/>
              <a:t>he</a:t>
            </a:r>
          </a:p>
          <a:p>
            <a:r>
              <a:rPr lang="en-GB"/>
              <a:t>she</a:t>
            </a:r>
          </a:p>
          <a:p>
            <a:r>
              <a:rPr lang="en-GB"/>
              <a:t>they</a:t>
            </a:r>
          </a:p>
          <a:p>
            <a:r>
              <a:rPr lang="en-GB"/>
              <a:t>we</a:t>
            </a:r>
          </a:p>
          <a:p>
            <a:r>
              <a:rPr lang="en-GB"/>
              <a:t>it</a:t>
            </a:r>
          </a:p>
          <a:p>
            <a:pPr marL="0" indent="0">
              <a:buNone/>
            </a:pPr>
            <a:endParaRPr lang="en-GB"/>
          </a:p>
          <a:p>
            <a:endParaRPr lang="en-GB"/>
          </a:p>
          <a:p>
            <a:endParaRPr lang="en-GB"/>
          </a:p>
        </p:txBody>
      </p:sp>
      <p:sp>
        <p:nvSpPr>
          <p:cNvPr id="4" name="Rectangle: Rounded Corners 3">
            <a:extLst>
              <a:ext uri="{FF2B5EF4-FFF2-40B4-BE49-F238E27FC236}">
                <a16:creationId xmlns:a16="http://schemas.microsoft.com/office/drawing/2014/main" id="{D93BEC5C-00A7-28BB-53C6-9F7652ADF554}"/>
              </a:ext>
            </a:extLst>
          </p:cNvPr>
          <p:cNvSpPr/>
          <p:nvPr/>
        </p:nvSpPr>
        <p:spPr>
          <a:xfrm>
            <a:off x="662150" y="30271"/>
            <a:ext cx="10689021" cy="111409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Explain today we are going to be making our introductions better and not as clunky. Read the sentence below from your flip chart.</a:t>
            </a:r>
          </a:p>
        </p:txBody>
      </p:sp>
    </p:spTree>
    <p:extLst>
      <p:ext uri="{BB962C8B-B14F-4D97-AF65-F5344CB8AC3E}">
        <p14:creationId xmlns:p14="http://schemas.microsoft.com/office/powerpoint/2010/main" val="2612715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4E3A-3EF7-007D-FB2B-9131E46A757B}"/>
              </a:ext>
            </a:extLst>
          </p:cNvPr>
          <p:cNvSpPr>
            <a:spLocks noGrp="1"/>
          </p:cNvSpPr>
          <p:nvPr>
            <p:ph type="title"/>
          </p:nvPr>
        </p:nvSpPr>
        <p:spPr/>
        <p:txBody>
          <a:bodyPr/>
          <a:lstStyle/>
          <a:p>
            <a:r>
              <a:rPr lang="en-GB"/>
              <a:t>10. Re-write the sentence replacing repeated word with a pronoun.</a:t>
            </a:r>
          </a:p>
        </p:txBody>
      </p:sp>
      <p:sp>
        <p:nvSpPr>
          <p:cNvPr id="3" name="Content Placeholder 2">
            <a:extLst>
              <a:ext uri="{FF2B5EF4-FFF2-40B4-BE49-F238E27FC236}">
                <a16:creationId xmlns:a16="http://schemas.microsoft.com/office/drawing/2014/main" id="{20D0B206-D4E7-D571-9A55-D102B58A7A32}"/>
              </a:ext>
            </a:extLst>
          </p:cNvPr>
          <p:cNvSpPr>
            <a:spLocks noGrp="1"/>
          </p:cNvSpPr>
          <p:nvPr>
            <p:ph idx="1"/>
          </p:nvPr>
        </p:nvSpPr>
        <p:spPr>
          <a:xfrm>
            <a:off x="838200" y="1825625"/>
            <a:ext cx="10515600" cy="1325563"/>
          </a:xfrm>
        </p:spPr>
        <p:txBody>
          <a:bodyPr/>
          <a:lstStyle/>
          <a:p>
            <a:r>
              <a:rPr lang="en-GB"/>
              <a:t>What does ‘they’ refer to?</a:t>
            </a:r>
          </a:p>
        </p:txBody>
      </p:sp>
    </p:spTree>
    <p:extLst>
      <p:ext uri="{BB962C8B-B14F-4D97-AF65-F5344CB8AC3E}">
        <p14:creationId xmlns:p14="http://schemas.microsoft.com/office/powerpoint/2010/main" val="3762833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737C-AE64-1A80-64BA-366E03A6D2FA}"/>
              </a:ext>
            </a:extLst>
          </p:cNvPr>
          <p:cNvSpPr>
            <a:spLocks noGrp="1"/>
          </p:cNvSpPr>
          <p:nvPr>
            <p:ph type="title"/>
          </p:nvPr>
        </p:nvSpPr>
        <p:spPr/>
        <p:txBody>
          <a:bodyPr/>
          <a:lstStyle/>
          <a:p>
            <a:r>
              <a:rPr lang="en-GB"/>
              <a:t>11. Independent application</a:t>
            </a:r>
          </a:p>
        </p:txBody>
      </p:sp>
      <p:sp>
        <p:nvSpPr>
          <p:cNvPr id="3" name="Content Placeholder 2">
            <a:extLst>
              <a:ext uri="{FF2B5EF4-FFF2-40B4-BE49-F238E27FC236}">
                <a16:creationId xmlns:a16="http://schemas.microsoft.com/office/drawing/2014/main" id="{07570D9D-13FE-18B7-9259-99AD430E90D9}"/>
              </a:ext>
            </a:extLst>
          </p:cNvPr>
          <p:cNvSpPr>
            <a:spLocks noGrp="1"/>
          </p:cNvSpPr>
          <p:nvPr>
            <p:ph idx="1"/>
          </p:nvPr>
        </p:nvSpPr>
        <p:spPr/>
        <p:txBody>
          <a:bodyPr/>
          <a:lstStyle/>
          <a:p>
            <a:r>
              <a:rPr lang="en-GB"/>
              <a:t>Re-write the remaining two sentences replacing any repeated words with a pronoun. </a:t>
            </a:r>
          </a:p>
        </p:txBody>
      </p:sp>
      <p:pic>
        <p:nvPicPr>
          <p:cNvPr id="4" name="Picture 3">
            <a:extLst>
              <a:ext uri="{FF2B5EF4-FFF2-40B4-BE49-F238E27FC236}">
                <a16:creationId xmlns:a16="http://schemas.microsoft.com/office/drawing/2014/main" id="{56041E08-B52A-CA38-7159-CEE2C91D77D3}"/>
              </a:ext>
            </a:extLst>
          </p:cNvPr>
          <p:cNvPicPr>
            <a:picLocks noChangeAspect="1"/>
          </p:cNvPicPr>
          <p:nvPr/>
        </p:nvPicPr>
        <p:blipFill>
          <a:blip r:embed="rId2"/>
          <a:stretch>
            <a:fillRect/>
          </a:stretch>
        </p:blipFill>
        <p:spPr>
          <a:xfrm>
            <a:off x="336884" y="2930470"/>
            <a:ext cx="11016916" cy="3381430"/>
          </a:xfrm>
          <a:prstGeom prst="rect">
            <a:avLst/>
          </a:prstGeom>
        </p:spPr>
      </p:pic>
      <p:pic>
        <p:nvPicPr>
          <p:cNvPr id="6" name="Picture 5">
            <a:extLst>
              <a:ext uri="{FF2B5EF4-FFF2-40B4-BE49-F238E27FC236}">
                <a16:creationId xmlns:a16="http://schemas.microsoft.com/office/drawing/2014/main" id="{78910EB7-1268-37D8-A56D-E2C54761EC33}"/>
              </a:ext>
            </a:extLst>
          </p:cNvPr>
          <p:cNvPicPr>
            <a:picLocks noChangeAspect="1"/>
          </p:cNvPicPr>
          <p:nvPr/>
        </p:nvPicPr>
        <p:blipFill>
          <a:blip r:embed="rId3"/>
          <a:stretch>
            <a:fillRect/>
          </a:stretch>
        </p:blipFill>
        <p:spPr>
          <a:xfrm>
            <a:off x="6686920" y="3632341"/>
            <a:ext cx="4412004" cy="724001"/>
          </a:xfrm>
          <a:prstGeom prst="rect">
            <a:avLst/>
          </a:prstGeom>
        </p:spPr>
      </p:pic>
      <p:pic>
        <p:nvPicPr>
          <p:cNvPr id="8" name="Picture 7">
            <a:extLst>
              <a:ext uri="{FF2B5EF4-FFF2-40B4-BE49-F238E27FC236}">
                <a16:creationId xmlns:a16="http://schemas.microsoft.com/office/drawing/2014/main" id="{D3D4C38C-CDFF-EA1E-2E73-FC5923DE55F9}"/>
              </a:ext>
            </a:extLst>
          </p:cNvPr>
          <p:cNvPicPr>
            <a:picLocks noChangeAspect="1"/>
          </p:cNvPicPr>
          <p:nvPr/>
        </p:nvPicPr>
        <p:blipFill>
          <a:blip r:embed="rId4"/>
          <a:stretch>
            <a:fillRect/>
          </a:stretch>
        </p:blipFill>
        <p:spPr>
          <a:xfrm>
            <a:off x="6686920" y="4362423"/>
            <a:ext cx="4010585" cy="724001"/>
          </a:xfrm>
          <a:prstGeom prst="rect">
            <a:avLst/>
          </a:prstGeom>
        </p:spPr>
      </p:pic>
      <p:pic>
        <p:nvPicPr>
          <p:cNvPr id="10" name="Picture 9">
            <a:extLst>
              <a:ext uri="{FF2B5EF4-FFF2-40B4-BE49-F238E27FC236}">
                <a16:creationId xmlns:a16="http://schemas.microsoft.com/office/drawing/2014/main" id="{9376F36C-F1D4-85F6-63C9-66A55D4DBA61}"/>
              </a:ext>
            </a:extLst>
          </p:cNvPr>
          <p:cNvPicPr>
            <a:picLocks noChangeAspect="1"/>
          </p:cNvPicPr>
          <p:nvPr/>
        </p:nvPicPr>
        <p:blipFill>
          <a:blip r:embed="rId5"/>
          <a:stretch>
            <a:fillRect/>
          </a:stretch>
        </p:blipFill>
        <p:spPr>
          <a:xfrm>
            <a:off x="6686919" y="5165450"/>
            <a:ext cx="3976909" cy="724001"/>
          </a:xfrm>
          <a:prstGeom prst="rect">
            <a:avLst/>
          </a:prstGeom>
        </p:spPr>
      </p:pic>
      <p:sp>
        <p:nvSpPr>
          <p:cNvPr id="11" name="Rectangle: Rounded Corners 10">
            <a:extLst>
              <a:ext uri="{FF2B5EF4-FFF2-40B4-BE49-F238E27FC236}">
                <a16:creationId xmlns:a16="http://schemas.microsoft.com/office/drawing/2014/main" id="{96502CD4-1935-9B0B-D37C-15B13A712EA8}"/>
              </a:ext>
            </a:extLst>
          </p:cNvPr>
          <p:cNvSpPr/>
          <p:nvPr/>
        </p:nvSpPr>
        <p:spPr>
          <a:xfrm>
            <a:off x="262759" y="2690648"/>
            <a:ext cx="11204027" cy="166569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First sentence has been modelled by teacher.</a:t>
            </a:r>
          </a:p>
          <a:p>
            <a:pPr algn="ctr"/>
            <a:r>
              <a:rPr lang="en-GB">
                <a:solidFill>
                  <a:schemeClr val="tx1"/>
                </a:solidFill>
              </a:rPr>
              <a:t>Second sentence children do on the carpet on whiteboards and guidance. </a:t>
            </a:r>
          </a:p>
          <a:p>
            <a:pPr algn="ctr"/>
            <a:r>
              <a:rPr lang="en-GB">
                <a:solidFill>
                  <a:schemeClr val="tx1"/>
                </a:solidFill>
              </a:rPr>
              <a:t>Third sentence independent in book.</a:t>
            </a:r>
          </a:p>
          <a:p>
            <a:pPr algn="ctr"/>
            <a:r>
              <a:rPr lang="en-GB">
                <a:solidFill>
                  <a:schemeClr val="tx1"/>
                </a:solidFill>
              </a:rPr>
              <a:t>Photograph of whiteboard sentence to stick in </a:t>
            </a:r>
            <a:r>
              <a:rPr lang="en-GB" err="1">
                <a:solidFill>
                  <a:schemeClr val="tx1"/>
                </a:solidFill>
              </a:rPr>
              <a:t>bookl</a:t>
            </a:r>
            <a:endParaRPr lang="en-GB">
              <a:solidFill>
                <a:schemeClr val="tx1"/>
              </a:solidFill>
            </a:endParaRPr>
          </a:p>
        </p:txBody>
      </p:sp>
    </p:spTree>
    <p:extLst>
      <p:ext uri="{BB962C8B-B14F-4D97-AF65-F5344CB8AC3E}">
        <p14:creationId xmlns:p14="http://schemas.microsoft.com/office/powerpoint/2010/main" val="1983808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7B86E46-CD02-BCEC-7639-74C1EDD0C698}"/>
              </a:ext>
            </a:extLst>
          </p:cNvPr>
          <p:cNvSpPr/>
          <p:nvPr/>
        </p:nvSpPr>
        <p:spPr>
          <a:xfrm>
            <a:off x="657922" y="501805"/>
            <a:ext cx="2141034" cy="86979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B00E77-8A10-5FE1-D891-D1133A20B083}"/>
              </a:ext>
            </a:extLst>
          </p:cNvPr>
          <p:cNvSpPr>
            <a:spLocks noGrp="1"/>
          </p:cNvSpPr>
          <p:nvPr>
            <p:ph type="title"/>
          </p:nvPr>
        </p:nvSpPr>
        <p:spPr/>
        <p:txBody>
          <a:bodyPr/>
          <a:lstStyle/>
          <a:p>
            <a:r>
              <a:rPr lang="en-GB"/>
              <a:t>Day 7</a:t>
            </a:r>
          </a:p>
        </p:txBody>
      </p:sp>
      <p:sp>
        <p:nvSpPr>
          <p:cNvPr id="3" name="Content Placeholder 2">
            <a:extLst>
              <a:ext uri="{FF2B5EF4-FFF2-40B4-BE49-F238E27FC236}">
                <a16:creationId xmlns:a16="http://schemas.microsoft.com/office/drawing/2014/main" id="{B83274CD-3371-692E-5379-CC6F494C238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3473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7A77-120D-951D-556A-E0EE78CF2438}"/>
              </a:ext>
            </a:extLst>
          </p:cNvPr>
          <p:cNvSpPr>
            <a:spLocks noGrp="1"/>
          </p:cNvSpPr>
          <p:nvPr>
            <p:ph type="title"/>
          </p:nvPr>
        </p:nvSpPr>
        <p:spPr/>
        <p:txBody>
          <a:bodyPr/>
          <a:lstStyle/>
          <a:p>
            <a:r>
              <a:rPr lang="en-GB"/>
              <a:t>12. Dragons are special creatures and</a:t>
            </a:r>
          </a:p>
        </p:txBody>
      </p:sp>
      <p:sp>
        <p:nvSpPr>
          <p:cNvPr id="3" name="Content Placeholder 2">
            <a:extLst>
              <a:ext uri="{FF2B5EF4-FFF2-40B4-BE49-F238E27FC236}">
                <a16:creationId xmlns:a16="http://schemas.microsoft.com/office/drawing/2014/main" id="{C2D1AFB5-69C1-BC62-1D2A-E1E950AD37CC}"/>
              </a:ext>
            </a:extLst>
          </p:cNvPr>
          <p:cNvSpPr>
            <a:spLocks noGrp="1"/>
          </p:cNvSpPr>
          <p:nvPr>
            <p:ph idx="1"/>
          </p:nvPr>
        </p:nvSpPr>
        <p:spPr/>
        <p:txBody>
          <a:bodyPr/>
          <a:lstStyle/>
          <a:p>
            <a:r>
              <a:rPr lang="en-GB"/>
              <a:t>This is perfect for our introduction because it gives information about dragons in general. It does not give information about any specific dragon. </a:t>
            </a:r>
          </a:p>
          <a:p>
            <a:r>
              <a:rPr lang="en-GB"/>
              <a:t>When we use ‘and’ to join two independent clauses that are similar ideas, the second clause often adds more information of a similar kind to the first clause.</a:t>
            </a:r>
          </a:p>
          <a:p>
            <a:endParaRPr lang="en-GB"/>
          </a:p>
          <a:p>
            <a:r>
              <a:rPr lang="en-GB"/>
              <a:t>What more information of a similar kind could we add to this first clause?</a:t>
            </a:r>
          </a:p>
        </p:txBody>
      </p:sp>
    </p:spTree>
    <p:extLst>
      <p:ext uri="{BB962C8B-B14F-4D97-AF65-F5344CB8AC3E}">
        <p14:creationId xmlns:p14="http://schemas.microsoft.com/office/powerpoint/2010/main" val="1808545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91FD-9AF8-CDED-8AA5-DC332D4B5BA6}"/>
              </a:ext>
            </a:extLst>
          </p:cNvPr>
          <p:cNvSpPr>
            <a:spLocks noGrp="1"/>
          </p:cNvSpPr>
          <p:nvPr>
            <p:ph type="title"/>
          </p:nvPr>
        </p:nvSpPr>
        <p:spPr/>
        <p:txBody>
          <a:bodyPr/>
          <a:lstStyle/>
          <a:p>
            <a:r>
              <a:rPr lang="en-GB"/>
              <a:t>Model</a:t>
            </a:r>
          </a:p>
        </p:txBody>
      </p:sp>
      <p:sp>
        <p:nvSpPr>
          <p:cNvPr id="3" name="Content Placeholder 2">
            <a:extLst>
              <a:ext uri="{FF2B5EF4-FFF2-40B4-BE49-F238E27FC236}">
                <a16:creationId xmlns:a16="http://schemas.microsoft.com/office/drawing/2014/main" id="{2BCEF3D7-5462-2447-845C-04341553C940}"/>
              </a:ext>
            </a:extLst>
          </p:cNvPr>
          <p:cNvSpPr>
            <a:spLocks noGrp="1"/>
          </p:cNvSpPr>
          <p:nvPr>
            <p:ph idx="1"/>
          </p:nvPr>
        </p:nvSpPr>
        <p:spPr/>
        <p:txBody>
          <a:bodyPr/>
          <a:lstStyle/>
          <a:p>
            <a:r>
              <a:rPr lang="en-GB" sz="4400"/>
              <a:t>Dragons are special creatures and </a:t>
            </a:r>
            <a:r>
              <a:rPr lang="en-GB" sz="4400" i="1" u="sng"/>
              <a:t>they have special abilities.</a:t>
            </a:r>
          </a:p>
          <a:p>
            <a:endParaRPr lang="en-GB"/>
          </a:p>
        </p:txBody>
      </p:sp>
      <p:sp>
        <p:nvSpPr>
          <p:cNvPr id="6" name="Rectangle: Rounded Corners 5">
            <a:extLst>
              <a:ext uri="{FF2B5EF4-FFF2-40B4-BE49-F238E27FC236}">
                <a16:creationId xmlns:a16="http://schemas.microsoft.com/office/drawing/2014/main" id="{2B2257A2-C942-A50A-D279-1B5649BD20D4}"/>
              </a:ext>
            </a:extLst>
          </p:cNvPr>
          <p:cNvSpPr/>
          <p:nvPr/>
        </p:nvSpPr>
        <p:spPr>
          <a:xfrm>
            <a:off x="294290" y="92463"/>
            <a:ext cx="11204027" cy="166569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Generate ideas in talk partners and expand on vocabulary.</a:t>
            </a:r>
          </a:p>
          <a:p>
            <a:pPr algn="ctr"/>
            <a:r>
              <a:rPr lang="en-GB">
                <a:solidFill>
                  <a:schemeClr val="tx1"/>
                </a:solidFill>
              </a:rPr>
              <a:t>Write on flip chart “Dragons are special creatures” (what could make dragons special?)</a:t>
            </a:r>
          </a:p>
          <a:p>
            <a:pPr algn="ctr"/>
            <a:r>
              <a:rPr lang="en-GB">
                <a:solidFill>
                  <a:schemeClr val="tx1"/>
                </a:solidFill>
              </a:rPr>
              <a:t>When you are happy with ideas model writing next part of the sentence orally vocalising ‘and’ and ‘they’ pronoun choice. </a:t>
            </a:r>
          </a:p>
        </p:txBody>
      </p:sp>
    </p:spTree>
    <p:extLst>
      <p:ext uri="{BB962C8B-B14F-4D97-AF65-F5344CB8AC3E}">
        <p14:creationId xmlns:p14="http://schemas.microsoft.com/office/powerpoint/2010/main" val="747168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51A8-BAF0-C5E5-4DB9-4BF86C64A096}"/>
              </a:ext>
            </a:extLst>
          </p:cNvPr>
          <p:cNvSpPr>
            <a:spLocks noGrp="1"/>
          </p:cNvSpPr>
          <p:nvPr>
            <p:ph type="title"/>
          </p:nvPr>
        </p:nvSpPr>
        <p:spPr/>
        <p:txBody>
          <a:bodyPr/>
          <a:lstStyle/>
          <a:p>
            <a:r>
              <a:rPr lang="en-GB"/>
              <a:t>13. Guided write</a:t>
            </a:r>
          </a:p>
        </p:txBody>
      </p:sp>
      <p:sp>
        <p:nvSpPr>
          <p:cNvPr id="3" name="Content Placeholder 2">
            <a:extLst>
              <a:ext uri="{FF2B5EF4-FFF2-40B4-BE49-F238E27FC236}">
                <a16:creationId xmlns:a16="http://schemas.microsoft.com/office/drawing/2014/main" id="{8E828545-6DBA-B695-CF46-11AF3EFC1F6C}"/>
              </a:ext>
            </a:extLst>
          </p:cNvPr>
          <p:cNvSpPr>
            <a:spLocks noGrp="1"/>
          </p:cNvSpPr>
          <p:nvPr>
            <p:ph idx="1"/>
          </p:nvPr>
        </p:nvSpPr>
        <p:spPr/>
        <p:txBody>
          <a:bodyPr>
            <a:normAutofit/>
          </a:bodyPr>
          <a:lstStyle/>
          <a:p>
            <a:r>
              <a:rPr lang="en-GB" sz="4800"/>
              <a:t>Some dragons are big and</a:t>
            </a:r>
          </a:p>
        </p:txBody>
      </p:sp>
      <p:sp>
        <p:nvSpPr>
          <p:cNvPr id="4" name="Rectangle: Rounded Corners 3">
            <a:extLst>
              <a:ext uri="{FF2B5EF4-FFF2-40B4-BE49-F238E27FC236}">
                <a16:creationId xmlns:a16="http://schemas.microsoft.com/office/drawing/2014/main" id="{9B464757-01E5-EE5B-BFA0-47F1C842621C}"/>
              </a:ext>
            </a:extLst>
          </p:cNvPr>
          <p:cNvSpPr/>
          <p:nvPr/>
        </p:nvSpPr>
        <p:spPr>
          <a:xfrm>
            <a:off x="262759" y="2690648"/>
            <a:ext cx="11204027" cy="166569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Again, as a class generate lots of ideas. This time children to write the sentence on their whiteboard so it is guided by teacher. </a:t>
            </a:r>
          </a:p>
          <a:p>
            <a:pPr algn="ctr"/>
            <a:r>
              <a:rPr lang="en-GB">
                <a:solidFill>
                  <a:schemeClr val="tx1"/>
                </a:solidFill>
              </a:rPr>
              <a:t>Take picture of children's whiteboards. </a:t>
            </a:r>
          </a:p>
        </p:txBody>
      </p:sp>
    </p:spTree>
    <p:extLst>
      <p:ext uri="{BB962C8B-B14F-4D97-AF65-F5344CB8AC3E}">
        <p14:creationId xmlns:p14="http://schemas.microsoft.com/office/powerpoint/2010/main" val="3518639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DD0F-30C8-9EA0-79C3-894BFD8E72CE}"/>
              </a:ext>
            </a:extLst>
          </p:cNvPr>
          <p:cNvSpPr>
            <a:spLocks noGrp="1"/>
          </p:cNvSpPr>
          <p:nvPr>
            <p:ph type="title"/>
          </p:nvPr>
        </p:nvSpPr>
        <p:spPr/>
        <p:txBody>
          <a:bodyPr/>
          <a:lstStyle/>
          <a:p>
            <a:r>
              <a:rPr lang="en-GB"/>
              <a:t>Independent write</a:t>
            </a:r>
          </a:p>
        </p:txBody>
      </p:sp>
      <p:sp>
        <p:nvSpPr>
          <p:cNvPr id="3" name="Content Placeholder 2">
            <a:extLst>
              <a:ext uri="{FF2B5EF4-FFF2-40B4-BE49-F238E27FC236}">
                <a16:creationId xmlns:a16="http://schemas.microsoft.com/office/drawing/2014/main" id="{6811053F-0AC2-33F3-150A-13C568848EFB}"/>
              </a:ext>
            </a:extLst>
          </p:cNvPr>
          <p:cNvSpPr>
            <a:spLocks noGrp="1"/>
          </p:cNvSpPr>
          <p:nvPr>
            <p:ph idx="1"/>
          </p:nvPr>
        </p:nvSpPr>
        <p:spPr/>
        <p:txBody>
          <a:bodyPr>
            <a:normAutofit/>
          </a:bodyPr>
          <a:lstStyle/>
          <a:p>
            <a:r>
              <a:rPr lang="en-GB" sz="4400"/>
              <a:t>Some dragons are pets and they</a:t>
            </a:r>
          </a:p>
          <a:p>
            <a:endParaRPr lang="en-GB" sz="4400"/>
          </a:p>
          <a:p>
            <a:endParaRPr lang="en-GB" sz="4400"/>
          </a:p>
          <a:p>
            <a:endParaRPr lang="en-GB" sz="4400"/>
          </a:p>
          <a:p>
            <a:r>
              <a:rPr lang="en-GB" sz="4400"/>
              <a:t>Dragons make great friends and they</a:t>
            </a:r>
          </a:p>
        </p:txBody>
      </p:sp>
    </p:spTree>
    <p:extLst>
      <p:ext uri="{BB962C8B-B14F-4D97-AF65-F5344CB8AC3E}">
        <p14:creationId xmlns:p14="http://schemas.microsoft.com/office/powerpoint/2010/main" val="319701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A8FA1-6B98-56A5-106D-C3D4261759DD}"/>
              </a:ext>
            </a:extLst>
          </p:cNvPr>
          <p:cNvSpPr>
            <a:spLocks noGrp="1"/>
          </p:cNvSpPr>
          <p:nvPr>
            <p:ph idx="1"/>
          </p:nvPr>
        </p:nvSpPr>
        <p:spPr>
          <a:xfrm>
            <a:off x="1041991" y="3429000"/>
            <a:ext cx="10515600" cy="4351338"/>
          </a:xfrm>
        </p:spPr>
        <p:txBody>
          <a:bodyPr/>
          <a:lstStyle/>
          <a:p>
            <a:r>
              <a:rPr lang="en-GB">
                <a:hlinkClick r:id="rId2" action="ppaction://hlinksldjump"/>
              </a:rPr>
              <a:t>Spelling check</a:t>
            </a:r>
            <a:endParaRPr lang="en-GB"/>
          </a:p>
          <a:p>
            <a:r>
              <a:rPr lang="en-GB">
                <a:hlinkClick r:id="rId3" action="ppaction://hlinksldjump"/>
              </a:rPr>
              <a:t>Co-ordination conjunctions to join clauses (and) check</a:t>
            </a:r>
            <a:endParaRPr lang="en-GB"/>
          </a:p>
          <a:p>
            <a:r>
              <a:rPr lang="en-GB">
                <a:hlinkClick r:id="rId4" action="ppaction://hlinksldjump"/>
              </a:rPr>
              <a:t>Commas in a list check</a:t>
            </a:r>
            <a:endParaRPr lang="en-GB"/>
          </a:p>
          <a:p>
            <a:r>
              <a:rPr lang="en-GB">
                <a:hlinkClick r:id="rId5" action="ppaction://hlinksldjump"/>
              </a:rPr>
              <a:t>Expanded noun phrase check</a:t>
            </a:r>
            <a:endParaRPr lang="en-GB"/>
          </a:p>
          <a:p>
            <a:r>
              <a:rPr lang="en-GB">
                <a:hlinkClick r:id="rId6" action="ppaction://hlinksldjump"/>
              </a:rPr>
              <a:t>Capital letters for proper nouns check</a:t>
            </a:r>
            <a:endParaRPr lang="en-GB"/>
          </a:p>
          <a:p>
            <a:r>
              <a:rPr lang="en-GB">
                <a:hlinkClick r:id="rId7" action="ppaction://hlinksldjump"/>
              </a:rPr>
              <a:t>Adverbs/adverbials of place check</a:t>
            </a:r>
            <a:endParaRPr lang="en-GB"/>
          </a:p>
          <a:p>
            <a:r>
              <a:rPr lang="en-GB">
                <a:hlinkClick r:id="rId8" action="ppaction://hlinksldjump"/>
              </a:rPr>
              <a:t>Question mark check.</a:t>
            </a:r>
            <a:endParaRPr lang="en-GB"/>
          </a:p>
          <a:p>
            <a:endParaRPr lang="en-GB"/>
          </a:p>
        </p:txBody>
      </p:sp>
      <p:sp>
        <p:nvSpPr>
          <p:cNvPr id="7" name="Title 6">
            <a:extLst>
              <a:ext uri="{FF2B5EF4-FFF2-40B4-BE49-F238E27FC236}">
                <a16:creationId xmlns:a16="http://schemas.microsoft.com/office/drawing/2014/main" id="{D92714FD-FAFC-6CC6-E87F-78C98569CF65}"/>
              </a:ext>
            </a:extLst>
          </p:cNvPr>
          <p:cNvSpPr>
            <a:spLocks noGrp="1"/>
          </p:cNvSpPr>
          <p:nvPr>
            <p:ph type="title"/>
          </p:nvPr>
        </p:nvSpPr>
        <p:spPr/>
        <p:txBody>
          <a:bodyPr/>
          <a:lstStyle/>
          <a:p>
            <a:endParaRPr lang="en-GB"/>
          </a:p>
        </p:txBody>
      </p:sp>
      <p:pic>
        <p:nvPicPr>
          <p:cNvPr id="9" name="Picture 8">
            <a:extLst>
              <a:ext uri="{FF2B5EF4-FFF2-40B4-BE49-F238E27FC236}">
                <a16:creationId xmlns:a16="http://schemas.microsoft.com/office/drawing/2014/main" id="{4BC08B27-7ED5-74C6-1079-5D2FEE6DBB4F}"/>
              </a:ext>
            </a:extLst>
          </p:cNvPr>
          <p:cNvPicPr>
            <a:picLocks noChangeAspect="1"/>
          </p:cNvPicPr>
          <p:nvPr/>
        </p:nvPicPr>
        <p:blipFill>
          <a:blip r:embed="rId9"/>
          <a:stretch>
            <a:fillRect/>
          </a:stretch>
        </p:blipFill>
        <p:spPr>
          <a:xfrm>
            <a:off x="346860" y="365125"/>
            <a:ext cx="11498280" cy="1895740"/>
          </a:xfrm>
          <a:prstGeom prst="rect">
            <a:avLst/>
          </a:prstGeom>
        </p:spPr>
      </p:pic>
    </p:spTree>
    <p:extLst>
      <p:ext uri="{BB962C8B-B14F-4D97-AF65-F5344CB8AC3E}">
        <p14:creationId xmlns:p14="http://schemas.microsoft.com/office/powerpoint/2010/main" val="3850054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EF0B3A-08B1-7337-3AD2-49C93655B26D}"/>
              </a:ext>
            </a:extLst>
          </p:cNvPr>
          <p:cNvSpPr/>
          <p:nvPr/>
        </p:nvSpPr>
        <p:spPr>
          <a:xfrm>
            <a:off x="401444" y="546410"/>
            <a:ext cx="2888166" cy="947853"/>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883A41F-550E-8877-6A41-A16EB6267EE1}"/>
              </a:ext>
            </a:extLst>
          </p:cNvPr>
          <p:cNvSpPr>
            <a:spLocks noGrp="1"/>
          </p:cNvSpPr>
          <p:nvPr>
            <p:ph type="title"/>
          </p:nvPr>
        </p:nvSpPr>
        <p:spPr/>
        <p:txBody>
          <a:bodyPr/>
          <a:lstStyle/>
          <a:p>
            <a:r>
              <a:rPr lang="en-GB"/>
              <a:t>Day 8</a:t>
            </a:r>
          </a:p>
        </p:txBody>
      </p:sp>
      <p:sp>
        <p:nvSpPr>
          <p:cNvPr id="3" name="Content Placeholder 2">
            <a:extLst>
              <a:ext uri="{FF2B5EF4-FFF2-40B4-BE49-F238E27FC236}">
                <a16:creationId xmlns:a16="http://schemas.microsoft.com/office/drawing/2014/main" id="{A4BC7FF6-F0DE-51A0-7040-44266C4D00A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06050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2571-A993-8CC3-F15F-B19CC8D1098C}"/>
              </a:ext>
            </a:extLst>
          </p:cNvPr>
          <p:cNvSpPr>
            <a:spLocks noGrp="1"/>
          </p:cNvSpPr>
          <p:nvPr>
            <p:ph type="title"/>
          </p:nvPr>
        </p:nvSpPr>
        <p:spPr/>
        <p:txBody>
          <a:bodyPr/>
          <a:lstStyle/>
          <a:p>
            <a:r>
              <a:rPr lang="en-GB"/>
              <a:t>14. Model the introduction </a:t>
            </a:r>
          </a:p>
        </p:txBody>
      </p:sp>
      <p:sp>
        <p:nvSpPr>
          <p:cNvPr id="3" name="Content Placeholder 2">
            <a:extLst>
              <a:ext uri="{FF2B5EF4-FFF2-40B4-BE49-F238E27FC236}">
                <a16:creationId xmlns:a16="http://schemas.microsoft.com/office/drawing/2014/main" id="{E01E1A50-7ED4-5659-32D2-426020CA2426}"/>
              </a:ext>
            </a:extLst>
          </p:cNvPr>
          <p:cNvSpPr>
            <a:spLocks noGrp="1"/>
          </p:cNvSpPr>
          <p:nvPr>
            <p:ph idx="1"/>
          </p:nvPr>
        </p:nvSpPr>
        <p:spPr/>
        <p:txBody>
          <a:bodyPr>
            <a:normAutofit/>
          </a:bodyPr>
          <a:lstStyle/>
          <a:p>
            <a:pPr marL="0" indent="0">
              <a:buNone/>
            </a:pPr>
            <a:r>
              <a:rPr lang="en-GB" sz="4800"/>
              <a:t>Many kinds of dragon exist </a:t>
            </a:r>
            <a:r>
              <a:rPr lang="en-GB" sz="4800" b="1"/>
              <a:t>and</a:t>
            </a:r>
            <a:r>
              <a:rPr lang="en-GB" sz="4800"/>
              <a:t> every dragon is different.</a:t>
            </a:r>
          </a:p>
          <a:p>
            <a:pPr marL="0" indent="0">
              <a:buNone/>
            </a:pPr>
            <a:r>
              <a:rPr lang="en-GB" sz="4800"/>
              <a:t>They are special creatures </a:t>
            </a:r>
            <a:r>
              <a:rPr lang="en-GB" sz="4800" b="1"/>
              <a:t>and</a:t>
            </a:r>
            <a:r>
              <a:rPr lang="en-GB" sz="4800"/>
              <a:t> they have special abilities.</a:t>
            </a:r>
          </a:p>
        </p:txBody>
      </p:sp>
    </p:spTree>
    <p:extLst>
      <p:ext uri="{BB962C8B-B14F-4D97-AF65-F5344CB8AC3E}">
        <p14:creationId xmlns:p14="http://schemas.microsoft.com/office/powerpoint/2010/main" val="3574533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7B16-9599-D6F7-93BF-C357AA2C3FE8}"/>
              </a:ext>
            </a:extLst>
          </p:cNvPr>
          <p:cNvSpPr>
            <a:spLocks noGrp="1"/>
          </p:cNvSpPr>
          <p:nvPr>
            <p:ph type="title"/>
          </p:nvPr>
        </p:nvSpPr>
        <p:spPr/>
        <p:txBody>
          <a:bodyPr/>
          <a:lstStyle/>
          <a:p>
            <a:r>
              <a:rPr lang="en-GB"/>
              <a:t>15. Introduction</a:t>
            </a:r>
          </a:p>
        </p:txBody>
      </p:sp>
      <p:sp>
        <p:nvSpPr>
          <p:cNvPr id="3" name="Content Placeholder 2">
            <a:extLst>
              <a:ext uri="{FF2B5EF4-FFF2-40B4-BE49-F238E27FC236}">
                <a16:creationId xmlns:a16="http://schemas.microsoft.com/office/drawing/2014/main" id="{4C263D96-E1D3-E8E0-4EA9-4B6BB8E72294}"/>
              </a:ext>
            </a:extLst>
          </p:cNvPr>
          <p:cNvSpPr>
            <a:spLocks noGrp="1"/>
          </p:cNvSpPr>
          <p:nvPr>
            <p:ph idx="1"/>
          </p:nvPr>
        </p:nvSpPr>
        <p:spPr/>
        <p:txBody>
          <a:bodyPr/>
          <a:lstStyle/>
          <a:p>
            <a:r>
              <a:rPr lang="en-GB"/>
              <a:t>Children to write the introduction to their non-chronological report about dragons with a focus on the </a:t>
            </a:r>
            <a:r>
              <a:rPr lang="en-GB" b="1"/>
              <a:t>co-ordinating conjunction ‘and’. </a:t>
            </a:r>
            <a:r>
              <a:rPr lang="en-GB"/>
              <a:t>Dependent on assessment, they may do so independently, in pairs or with support of an adult. Some children may draw upon ideas from all previous sentence work. Some children may develop their own ideas.  </a:t>
            </a:r>
          </a:p>
        </p:txBody>
      </p:sp>
    </p:spTree>
    <p:extLst>
      <p:ext uri="{BB962C8B-B14F-4D97-AF65-F5344CB8AC3E}">
        <p14:creationId xmlns:p14="http://schemas.microsoft.com/office/powerpoint/2010/main" val="383371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0418-0B04-B327-C8AC-B19C6992533B}"/>
              </a:ext>
            </a:extLst>
          </p:cNvPr>
          <p:cNvSpPr>
            <a:spLocks noGrp="1"/>
          </p:cNvSpPr>
          <p:nvPr>
            <p:ph type="title"/>
          </p:nvPr>
        </p:nvSpPr>
        <p:spPr/>
        <p:txBody>
          <a:bodyPr>
            <a:normAutofit fontScale="90000"/>
          </a:bodyPr>
          <a:lstStyle/>
          <a:p>
            <a:r>
              <a:rPr lang="en-GB"/>
              <a:t>Section 2- Main body separated by subheadings.</a:t>
            </a:r>
            <a:br>
              <a:rPr lang="en-GB"/>
            </a:br>
            <a:r>
              <a:rPr lang="en-GB" b="1"/>
              <a:t>Commas in a list</a:t>
            </a:r>
            <a:endParaRPr lang="en-GB"/>
          </a:p>
        </p:txBody>
      </p:sp>
      <p:sp>
        <p:nvSpPr>
          <p:cNvPr id="3" name="Content Placeholder 2">
            <a:extLst>
              <a:ext uri="{FF2B5EF4-FFF2-40B4-BE49-F238E27FC236}">
                <a16:creationId xmlns:a16="http://schemas.microsoft.com/office/drawing/2014/main" id="{463061F6-FB66-9826-376C-6F4AEBF44B28}"/>
              </a:ext>
            </a:extLst>
          </p:cNvPr>
          <p:cNvSpPr>
            <a:spLocks noGrp="1"/>
          </p:cNvSpPr>
          <p:nvPr>
            <p:ph idx="1"/>
          </p:nvPr>
        </p:nvSpPr>
        <p:spPr/>
        <p:txBody>
          <a:bodyPr/>
          <a:lstStyle/>
          <a:p>
            <a:r>
              <a:rPr lang="en-GB"/>
              <a:t>On whiteboards practice the formation of commas</a:t>
            </a:r>
          </a:p>
          <a:p>
            <a:endParaRPr lang="en-GB"/>
          </a:p>
          <a:p>
            <a:pPr marL="0" indent="0">
              <a:buNone/>
            </a:pPr>
            <a:r>
              <a:rPr lang="en-GB" sz="16600"/>
              <a:t>       ,</a:t>
            </a:r>
          </a:p>
        </p:txBody>
      </p:sp>
      <p:sp>
        <p:nvSpPr>
          <p:cNvPr id="4" name="Rectangle: Rounded Corners 3">
            <a:extLst>
              <a:ext uri="{FF2B5EF4-FFF2-40B4-BE49-F238E27FC236}">
                <a16:creationId xmlns:a16="http://schemas.microsoft.com/office/drawing/2014/main" id="{0E1F856D-1E21-EBC9-1492-722EAAA50C5B}"/>
              </a:ext>
            </a:extLst>
          </p:cNvPr>
          <p:cNvSpPr/>
          <p:nvPr/>
        </p:nvSpPr>
        <p:spPr>
          <a:xfrm>
            <a:off x="9244361" y="256478"/>
            <a:ext cx="2509024" cy="97015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a:solidFill>
                  <a:schemeClr val="tx1"/>
                </a:solidFill>
              </a:rPr>
              <a:t>Day 9</a:t>
            </a:r>
          </a:p>
        </p:txBody>
      </p:sp>
    </p:spTree>
    <p:extLst>
      <p:ext uri="{BB962C8B-B14F-4D97-AF65-F5344CB8AC3E}">
        <p14:creationId xmlns:p14="http://schemas.microsoft.com/office/powerpoint/2010/main" val="8155595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1614-6CDE-BC7D-FF64-F61CED602FEC}"/>
              </a:ext>
            </a:extLst>
          </p:cNvPr>
          <p:cNvSpPr>
            <a:spLocks noGrp="1"/>
          </p:cNvSpPr>
          <p:nvPr>
            <p:ph type="title"/>
          </p:nvPr>
        </p:nvSpPr>
        <p:spPr/>
        <p:txBody>
          <a:bodyPr/>
          <a:lstStyle/>
          <a:p>
            <a:r>
              <a:rPr lang="en-GB"/>
              <a:t>1. List nouns we can see </a:t>
            </a:r>
          </a:p>
        </p:txBody>
      </p:sp>
      <p:sp>
        <p:nvSpPr>
          <p:cNvPr id="3" name="Content Placeholder 2">
            <a:extLst>
              <a:ext uri="{FF2B5EF4-FFF2-40B4-BE49-F238E27FC236}">
                <a16:creationId xmlns:a16="http://schemas.microsoft.com/office/drawing/2014/main" id="{0B2741CF-E217-DFB0-7E17-20D382E346EE}"/>
              </a:ext>
            </a:extLst>
          </p:cNvPr>
          <p:cNvSpPr>
            <a:spLocks noGrp="1"/>
          </p:cNvSpPr>
          <p:nvPr>
            <p:ph idx="1"/>
          </p:nvPr>
        </p:nvSpPr>
        <p:spPr/>
        <p:txBody>
          <a:bodyPr/>
          <a:lstStyle/>
          <a:p>
            <a:r>
              <a:rPr lang="en-GB"/>
              <a:t>Practice adding –s to plural nouns</a:t>
            </a:r>
          </a:p>
          <a:p>
            <a:r>
              <a:rPr lang="en-GB"/>
              <a:t>Teacher to model writing these in a list focusing on using a comma.</a:t>
            </a:r>
          </a:p>
        </p:txBody>
      </p:sp>
      <p:sp>
        <p:nvSpPr>
          <p:cNvPr id="4" name="Rectangle: Rounded Corners 3">
            <a:extLst>
              <a:ext uri="{FF2B5EF4-FFF2-40B4-BE49-F238E27FC236}">
                <a16:creationId xmlns:a16="http://schemas.microsoft.com/office/drawing/2014/main" id="{B8A1CF5E-E817-E509-39E8-C008C51D2393}"/>
              </a:ext>
            </a:extLst>
          </p:cNvPr>
          <p:cNvSpPr/>
          <p:nvPr/>
        </p:nvSpPr>
        <p:spPr>
          <a:xfrm>
            <a:off x="524107" y="3757961"/>
            <a:ext cx="5285678" cy="172843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Ask children to list nouns they can see from the picture of an ice dragon. Orally emphasis single and plural adding s and explaining “claws because there are more than one claw”</a:t>
            </a:r>
          </a:p>
        </p:txBody>
      </p:sp>
      <p:sp>
        <p:nvSpPr>
          <p:cNvPr id="5" name="Rectangle: Rounded Corners 4">
            <a:extLst>
              <a:ext uri="{FF2B5EF4-FFF2-40B4-BE49-F238E27FC236}">
                <a16:creationId xmlns:a16="http://schemas.microsoft.com/office/drawing/2014/main" id="{FAE1D57E-F8BC-F117-C8BC-E38E637093C9}"/>
              </a:ext>
            </a:extLst>
          </p:cNvPr>
          <p:cNvSpPr/>
          <p:nvPr/>
        </p:nvSpPr>
        <p:spPr>
          <a:xfrm>
            <a:off x="6382217" y="3653883"/>
            <a:ext cx="5285678" cy="172843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Repeat step for each dragon.</a:t>
            </a:r>
          </a:p>
        </p:txBody>
      </p:sp>
    </p:spTree>
    <p:extLst>
      <p:ext uri="{BB962C8B-B14F-4D97-AF65-F5344CB8AC3E}">
        <p14:creationId xmlns:p14="http://schemas.microsoft.com/office/powerpoint/2010/main" val="3334622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3ECC-0499-B27D-B0A9-1C01A782443F}"/>
              </a:ext>
            </a:extLst>
          </p:cNvPr>
          <p:cNvSpPr>
            <a:spLocks noGrp="1"/>
          </p:cNvSpPr>
          <p:nvPr>
            <p:ph type="title"/>
          </p:nvPr>
        </p:nvSpPr>
        <p:spPr>
          <a:xfrm>
            <a:off x="0" y="-98701"/>
            <a:ext cx="10515600" cy="1325563"/>
          </a:xfrm>
        </p:spPr>
        <p:txBody>
          <a:bodyPr/>
          <a:lstStyle/>
          <a:p>
            <a:r>
              <a:rPr lang="en-GB"/>
              <a:t>Ice Dragon</a:t>
            </a:r>
          </a:p>
        </p:txBody>
      </p:sp>
      <p:sp>
        <p:nvSpPr>
          <p:cNvPr id="3" name="Content Placeholder 2">
            <a:extLst>
              <a:ext uri="{FF2B5EF4-FFF2-40B4-BE49-F238E27FC236}">
                <a16:creationId xmlns:a16="http://schemas.microsoft.com/office/drawing/2014/main" id="{D340AD91-D619-511C-349B-5C70498A8D2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9BB3CC3-7C25-F669-671F-FB3A96B94B22}"/>
              </a:ext>
            </a:extLst>
          </p:cNvPr>
          <p:cNvPicPr>
            <a:picLocks noChangeAspect="1"/>
          </p:cNvPicPr>
          <p:nvPr/>
        </p:nvPicPr>
        <p:blipFill>
          <a:blip r:embed="rId2"/>
          <a:stretch>
            <a:fillRect/>
          </a:stretch>
        </p:blipFill>
        <p:spPr>
          <a:xfrm>
            <a:off x="2557670" y="365125"/>
            <a:ext cx="9488555" cy="6299779"/>
          </a:xfrm>
          <a:prstGeom prst="rect">
            <a:avLst/>
          </a:prstGeom>
        </p:spPr>
      </p:pic>
    </p:spTree>
    <p:extLst>
      <p:ext uri="{BB962C8B-B14F-4D97-AF65-F5344CB8AC3E}">
        <p14:creationId xmlns:p14="http://schemas.microsoft.com/office/powerpoint/2010/main" val="1266576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3ECC-0499-B27D-B0A9-1C01A782443F}"/>
              </a:ext>
            </a:extLst>
          </p:cNvPr>
          <p:cNvSpPr>
            <a:spLocks noGrp="1"/>
          </p:cNvSpPr>
          <p:nvPr>
            <p:ph type="title"/>
          </p:nvPr>
        </p:nvSpPr>
        <p:spPr>
          <a:xfrm>
            <a:off x="0" y="-98701"/>
            <a:ext cx="10515600" cy="1325563"/>
          </a:xfrm>
        </p:spPr>
        <p:txBody>
          <a:bodyPr/>
          <a:lstStyle/>
          <a:p>
            <a:r>
              <a:rPr lang="en-GB"/>
              <a:t>Egg Dragon</a:t>
            </a:r>
          </a:p>
        </p:txBody>
      </p:sp>
      <p:sp>
        <p:nvSpPr>
          <p:cNvPr id="3" name="Content Placeholder 2">
            <a:extLst>
              <a:ext uri="{FF2B5EF4-FFF2-40B4-BE49-F238E27FC236}">
                <a16:creationId xmlns:a16="http://schemas.microsoft.com/office/drawing/2014/main" id="{D340AD91-D619-511C-349B-5C70498A8D28}"/>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83592DA6-CE18-C2A1-98B3-A94683E2BCDE}"/>
              </a:ext>
            </a:extLst>
          </p:cNvPr>
          <p:cNvPicPr>
            <a:picLocks noChangeAspect="1"/>
          </p:cNvPicPr>
          <p:nvPr/>
        </p:nvPicPr>
        <p:blipFill>
          <a:blip r:embed="rId2"/>
          <a:stretch>
            <a:fillRect/>
          </a:stretch>
        </p:blipFill>
        <p:spPr>
          <a:xfrm>
            <a:off x="2782957" y="762023"/>
            <a:ext cx="9259956" cy="5922356"/>
          </a:xfrm>
          <a:prstGeom prst="rect">
            <a:avLst/>
          </a:prstGeom>
        </p:spPr>
      </p:pic>
    </p:spTree>
    <p:extLst>
      <p:ext uri="{BB962C8B-B14F-4D97-AF65-F5344CB8AC3E}">
        <p14:creationId xmlns:p14="http://schemas.microsoft.com/office/powerpoint/2010/main" val="3085033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3ECC-0499-B27D-B0A9-1C01A782443F}"/>
              </a:ext>
            </a:extLst>
          </p:cNvPr>
          <p:cNvSpPr>
            <a:spLocks noGrp="1"/>
          </p:cNvSpPr>
          <p:nvPr>
            <p:ph type="title"/>
          </p:nvPr>
        </p:nvSpPr>
        <p:spPr>
          <a:xfrm>
            <a:off x="0" y="-98701"/>
            <a:ext cx="10515600" cy="1325563"/>
          </a:xfrm>
        </p:spPr>
        <p:txBody>
          <a:bodyPr/>
          <a:lstStyle/>
          <a:p>
            <a:r>
              <a:rPr lang="en-GB"/>
              <a:t>Underwater Dragon</a:t>
            </a:r>
          </a:p>
        </p:txBody>
      </p:sp>
      <p:pic>
        <p:nvPicPr>
          <p:cNvPr id="5" name="Content Placeholder 4">
            <a:extLst>
              <a:ext uri="{FF2B5EF4-FFF2-40B4-BE49-F238E27FC236}">
                <a16:creationId xmlns:a16="http://schemas.microsoft.com/office/drawing/2014/main" id="{EEA6FD35-A730-6429-DD30-1681D5F22EE3}"/>
              </a:ext>
            </a:extLst>
          </p:cNvPr>
          <p:cNvPicPr>
            <a:picLocks noGrp="1" noChangeAspect="1"/>
          </p:cNvPicPr>
          <p:nvPr>
            <p:ph idx="1"/>
          </p:nvPr>
        </p:nvPicPr>
        <p:blipFill>
          <a:blip r:embed="rId2"/>
          <a:stretch>
            <a:fillRect/>
          </a:stretch>
        </p:blipFill>
        <p:spPr>
          <a:xfrm>
            <a:off x="1524927" y="980660"/>
            <a:ext cx="10439858" cy="5777947"/>
          </a:xfrm>
        </p:spPr>
      </p:pic>
    </p:spTree>
    <p:extLst>
      <p:ext uri="{BB962C8B-B14F-4D97-AF65-F5344CB8AC3E}">
        <p14:creationId xmlns:p14="http://schemas.microsoft.com/office/powerpoint/2010/main" val="39178470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826D-118C-D5F8-7522-A48E0536637B}"/>
              </a:ext>
            </a:extLst>
          </p:cNvPr>
          <p:cNvSpPr>
            <a:spLocks noGrp="1"/>
          </p:cNvSpPr>
          <p:nvPr>
            <p:ph type="title"/>
          </p:nvPr>
        </p:nvSpPr>
        <p:spPr/>
        <p:txBody>
          <a:bodyPr/>
          <a:lstStyle/>
          <a:p>
            <a:r>
              <a:rPr lang="en-GB"/>
              <a:t>Guided write</a:t>
            </a:r>
          </a:p>
        </p:txBody>
      </p:sp>
      <p:sp>
        <p:nvSpPr>
          <p:cNvPr id="3" name="Content Placeholder 2">
            <a:extLst>
              <a:ext uri="{FF2B5EF4-FFF2-40B4-BE49-F238E27FC236}">
                <a16:creationId xmlns:a16="http://schemas.microsoft.com/office/drawing/2014/main" id="{D4248DA4-658D-5973-3F43-2DC16EA6C306}"/>
              </a:ext>
            </a:extLst>
          </p:cNvPr>
          <p:cNvSpPr>
            <a:spLocks noGrp="1"/>
          </p:cNvSpPr>
          <p:nvPr>
            <p:ph idx="1"/>
          </p:nvPr>
        </p:nvSpPr>
        <p:spPr/>
        <p:txBody>
          <a:bodyPr>
            <a:normAutofit/>
          </a:bodyPr>
          <a:lstStyle/>
          <a:p>
            <a:pPr marL="0" indent="0">
              <a:buNone/>
            </a:pPr>
            <a:r>
              <a:rPr lang="en-GB" sz="4800" b="1"/>
              <a:t>Ice Dragon</a:t>
            </a:r>
          </a:p>
          <a:p>
            <a:pPr marL="0" indent="0">
              <a:buNone/>
            </a:pPr>
            <a:r>
              <a:rPr lang="en-GB" sz="4800"/>
              <a:t>fur, eyes, ears, tail, mane, nose, legs, nostrils, mouth</a:t>
            </a:r>
          </a:p>
        </p:txBody>
      </p:sp>
      <p:pic>
        <p:nvPicPr>
          <p:cNvPr id="4" name="Picture 3">
            <a:extLst>
              <a:ext uri="{FF2B5EF4-FFF2-40B4-BE49-F238E27FC236}">
                <a16:creationId xmlns:a16="http://schemas.microsoft.com/office/drawing/2014/main" id="{DE54761F-6E78-1D7B-0607-9957714C2EA8}"/>
              </a:ext>
            </a:extLst>
          </p:cNvPr>
          <p:cNvPicPr>
            <a:picLocks noChangeAspect="1"/>
          </p:cNvPicPr>
          <p:nvPr/>
        </p:nvPicPr>
        <p:blipFill>
          <a:blip r:embed="rId2"/>
          <a:stretch>
            <a:fillRect/>
          </a:stretch>
        </p:blipFill>
        <p:spPr>
          <a:xfrm>
            <a:off x="8216349" y="198782"/>
            <a:ext cx="3571437" cy="2371200"/>
          </a:xfrm>
          <a:prstGeom prst="rect">
            <a:avLst/>
          </a:prstGeom>
        </p:spPr>
      </p:pic>
    </p:spTree>
    <p:extLst>
      <p:ext uri="{BB962C8B-B14F-4D97-AF65-F5344CB8AC3E}">
        <p14:creationId xmlns:p14="http://schemas.microsoft.com/office/powerpoint/2010/main" val="1426824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9FCC-F6B6-929B-54E3-95B8315D5E00}"/>
              </a:ext>
            </a:extLst>
          </p:cNvPr>
          <p:cNvSpPr>
            <a:spLocks noGrp="1"/>
          </p:cNvSpPr>
          <p:nvPr>
            <p:ph type="title"/>
          </p:nvPr>
        </p:nvSpPr>
        <p:spPr/>
        <p:txBody>
          <a:bodyPr/>
          <a:lstStyle/>
          <a:p>
            <a:r>
              <a:rPr lang="en-GB"/>
              <a:t>Independent write</a:t>
            </a:r>
          </a:p>
        </p:txBody>
      </p:sp>
      <p:sp>
        <p:nvSpPr>
          <p:cNvPr id="3" name="Content Placeholder 2">
            <a:extLst>
              <a:ext uri="{FF2B5EF4-FFF2-40B4-BE49-F238E27FC236}">
                <a16:creationId xmlns:a16="http://schemas.microsoft.com/office/drawing/2014/main" id="{BC9CF8A5-A050-9B24-EE1D-31480F70823D}"/>
              </a:ext>
            </a:extLst>
          </p:cNvPr>
          <p:cNvSpPr>
            <a:spLocks noGrp="1"/>
          </p:cNvSpPr>
          <p:nvPr>
            <p:ph idx="1"/>
          </p:nvPr>
        </p:nvSpPr>
        <p:spPr/>
        <p:txBody>
          <a:bodyPr>
            <a:normAutofit/>
          </a:bodyPr>
          <a:lstStyle/>
          <a:p>
            <a:pPr marL="0" indent="0">
              <a:buNone/>
            </a:pPr>
            <a:r>
              <a:rPr lang="en-GB" sz="4000" b="1"/>
              <a:t>Egg Dragon</a:t>
            </a:r>
          </a:p>
          <a:p>
            <a:pPr marL="0" indent="0">
              <a:buNone/>
            </a:pPr>
            <a:endParaRPr lang="en-GB" sz="4000" b="1"/>
          </a:p>
          <a:p>
            <a:pPr marL="0" indent="0">
              <a:buNone/>
            </a:pPr>
            <a:endParaRPr lang="en-GB" sz="4000" b="1"/>
          </a:p>
          <a:p>
            <a:pPr marL="0" indent="0">
              <a:buNone/>
            </a:pPr>
            <a:endParaRPr lang="en-GB" sz="4000" b="1"/>
          </a:p>
          <a:p>
            <a:pPr marL="0" indent="0">
              <a:buNone/>
            </a:pPr>
            <a:r>
              <a:rPr lang="en-GB" sz="4000" b="1"/>
              <a:t>Underwater Dragon</a:t>
            </a:r>
          </a:p>
        </p:txBody>
      </p:sp>
      <p:pic>
        <p:nvPicPr>
          <p:cNvPr id="4" name="Content Placeholder 4">
            <a:extLst>
              <a:ext uri="{FF2B5EF4-FFF2-40B4-BE49-F238E27FC236}">
                <a16:creationId xmlns:a16="http://schemas.microsoft.com/office/drawing/2014/main" id="{96EF264B-A898-1EA8-4EC0-799368E56BD3}"/>
              </a:ext>
            </a:extLst>
          </p:cNvPr>
          <p:cNvPicPr>
            <a:picLocks noChangeAspect="1"/>
          </p:cNvPicPr>
          <p:nvPr/>
        </p:nvPicPr>
        <p:blipFill>
          <a:blip r:embed="rId2"/>
          <a:stretch>
            <a:fillRect/>
          </a:stretch>
        </p:blipFill>
        <p:spPr>
          <a:xfrm>
            <a:off x="5646353" y="4108173"/>
            <a:ext cx="2969132" cy="1643268"/>
          </a:xfrm>
          <a:prstGeom prst="rect">
            <a:avLst/>
          </a:prstGeom>
        </p:spPr>
      </p:pic>
      <p:pic>
        <p:nvPicPr>
          <p:cNvPr id="5" name="Picture 4">
            <a:extLst>
              <a:ext uri="{FF2B5EF4-FFF2-40B4-BE49-F238E27FC236}">
                <a16:creationId xmlns:a16="http://schemas.microsoft.com/office/drawing/2014/main" id="{C8A27486-7073-7AAE-C3D8-FE59CCE665FD}"/>
              </a:ext>
            </a:extLst>
          </p:cNvPr>
          <p:cNvPicPr>
            <a:picLocks noChangeAspect="1"/>
          </p:cNvPicPr>
          <p:nvPr/>
        </p:nvPicPr>
        <p:blipFill>
          <a:blip r:embed="rId3"/>
          <a:stretch>
            <a:fillRect/>
          </a:stretch>
        </p:blipFill>
        <p:spPr>
          <a:xfrm>
            <a:off x="5963478" y="575638"/>
            <a:ext cx="3486894" cy="2230100"/>
          </a:xfrm>
          <a:prstGeom prst="rect">
            <a:avLst/>
          </a:prstGeom>
        </p:spPr>
      </p:pic>
    </p:spTree>
    <p:extLst>
      <p:ext uri="{BB962C8B-B14F-4D97-AF65-F5344CB8AC3E}">
        <p14:creationId xmlns:p14="http://schemas.microsoft.com/office/powerpoint/2010/main" val="77554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D1A6-FA77-1DC7-81F3-6728CBBD059F}"/>
              </a:ext>
            </a:extLst>
          </p:cNvPr>
          <p:cNvSpPr>
            <a:spLocks noGrp="1"/>
          </p:cNvSpPr>
          <p:nvPr>
            <p:ph type="title"/>
          </p:nvPr>
        </p:nvSpPr>
        <p:spPr/>
        <p:txBody>
          <a:bodyPr/>
          <a:lstStyle/>
          <a:p>
            <a:r>
              <a:rPr lang="en-US"/>
              <a:t>Day 1</a:t>
            </a:r>
          </a:p>
        </p:txBody>
      </p:sp>
      <p:sp>
        <p:nvSpPr>
          <p:cNvPr id="3" name="Content Placeholder 2">
            <a:extLst>
              <a:ext uri="{FF2B5EF4-FFF2-40B4-BE49-F238E27FC236}">
                <a16:creationId xmlns:a16="http://schemas.microsoft.com/office/drawing/2014/main" id="{B50D9673-18E1-B888-1E1E-92CC18765B53}"/>
              </a:ext>
            </a:extLst>
          </p:cNvPr>
          <p:cNvSpPr>
            <a:spLocks noGrp="1"/>
          </p:cNvSpPr>
          <p:nvPr>
            <p:ph idx="1"/>
          </p:nvPr>
        </p:nvSpPr>
        <p:spPr/>
        <p:txBody>
          <a:bodyPr/>
          <a:lstStyle/>
          <a:p>
            <a:r>
              <a:rPr lang="en-US">
                <a:highlight>
                  <a:srgbClr val="FFFF00"/>
                </a:highlight>
              </a:rPr>
              <a:t>Children to complete a spelling test in their book.</a:t>
            </a:r>
          </a:p>
          <a:p>
            <a:r>
              <a:rPr lang="en-US">
                <a:highlight>
                  <a:srgbClr val="FFFF00"/>
                </a:highlight>
              </a:rPr>
              <a:t>Use </a:t>
            </a:r>
            <a:r>
              <a:rPr lang="en-US">
                <a:highlight>
                  <a:srgbClr val="FFFF00"/>
                </a:highlight>
                <a:hlinkClick r:id="rId2"/>
              </a:rPr>
              <a:t>diagnostic test resource</a:t>
            </a:r>
            <a:endParaRPr lang="en-US">
              <a:highlight>
                <a:srgbClr val="FFFF00"/>
              </a:highlight>
            </a:endParaRPr>
          </a:p>
          <a:p>
            <a:endParaRPr lang="en-US"/>
          </a:p>
        </p:txBody>
      </p:sp>
    </p:spTree>
    <p:extLst>
      <p:ext uri="{BB962C8B-B14F-4D97-AF65-F5344CB8AC3E}">
        <p14:creationId xmlns:p14="http://schemas.microsoft.com/office/powerpoint/2010/main" val="2002138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C395-BF08-520C-87CD-8B0F8C539B56}"/>
              </a:ext>
            </a:extLst>
          </p:cNvPr>
          <p:cNvSpPr>
            <a:spLocks noGrp="1"/>
          </p:cNvSpPr>
          <p:nvPr>
            <p:ph type="title"/>
          </p:nvPr>
        </p:nvSpPr>
        <p:spPr/>
        <p:txBody>
          <a:bodyPr>
            <a:normAutofit fontScale="90000"/>
          </a:bodyPr>
          <a:lstStyle/>
          <a:p>
            <a:r>
              <a:rPr lang="en-GB"/>
              <a:t>2. Using physical representations of full stops, commas and ‘and’, and pictures to represent three of the physical characteristics of a chosen dragon.</a:t>
            </a:r>
          </a:p>
        </p:txBody>
      </p:sp>
      <p:pic>
        <p:nvPicPr>
          <p:cNvPr id="5" name="Picture 4">
            <a:extLst>
              <a:ext uri="{FF2B5EF4-FFF2-40B4-BE49-F238E27FC236}">
                <a16:creationId xmlns:a16="http://schemas.microsoft.com/office/drawing/2014/main" id="{79629F8C-FE43-CA5D-01A6-321D547F8A68}"/>
              </a:ext>
            </a:extLst>
          </p:cNvPr>
          <p:cNvPicPr>
            <a:picLocks noChangeAspect="1"/>
          </p:cNvPicPr>
          <p:nvPr/>
        </p:nvPicPr>
        <p:blipFill>
          <a:blip r:embed="rId2"/>
          <a:stretch>
            <a:fillRect/>
          </a:stretch>
        </p:blipFill>
        <p:spPr>
          <a:xfrm>
            <a:off x="4301855" y="2317366"/>
            <a:ext cx="2897287" cy="4124709"/>
          </a:xfrm>
          <a:prstGeom prst="rect">
            <a:avLst/>
          </a:prstGeom>
        </p:spPr>
      </p:pic>
    </p:spTree>
    <p:extLst>
      <p:ext uri="{BB962C8B-B14F-4D97-AF65-F5344CB8AC3E}">
        <p14:creationId xmlns:p14="http://schemas.microsoft.com/office/powerpoint/2010/main" val="17915834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994C9C-9161-F9A5-0CEB-9C22FBD2C3FE}"/>
              </a:ext>
            </a:extLst>
          </p:cNvPr>
          <p:cNvSpPr>
            <a:spLocks noGrp="1"/>
          </p:cNvSpPr>
          <p:nvPr>
            <p:ph idx="1"/>
          </p:nvPr>
        </p:nvSpPr>
        <p:spPr>
          <a:xfrm>
            <a:off x="61700" y="2190788"/>
            <a:ext cx="10515600" cy="4351338"/>
          </a:xfrm>
        </p:spPr>
        <p:txBody>
          <a:bodyPr>
            <a:normAutofit/>
          </a:bodyPr>
          <a:lstStyle/>
          <a:p>
            <a:pPr marL="0" indent="0">
              <a:buNone/>
            </a:pPr>
            <a:r>
              <a:rPr lang="en-GB" sz="3200"/>
              <a:t>Ice dragons have </a:t>
            </a:r>
          </a:p>
        </p:txBody>
      </p:sp>
      <p:pic>
        <p:nvPicPr>
          <p:cNvPr id="5" name="Picture 4">
            <a:extLst>
              <a:ext uri="{FF2B5EF4-FFF2-40B4-BE49-F238E27FC236}">
                <a16:creationId xmlns:a16="http://schemas.microsoft.com/office/drawing/2014/main" id="{4275E033-5EF1-36AE-43AF-A8A31D3FAB48}"/>
              </a:ext>
            </a:extLst>
          </p:cNvPr>
          <p:cNvPicPr>
            <a:picLocks noChangeAspect="1"/>
          </p:cNvPicPr>
          <p:nvPr/>
        </p:nvPicPr>
        <p:blipFill>
          <a:blip r:embed="rId2"/>
          <a:stretch>
            <a:fillRect/>
          </a:stretch>
        </p:blipFill>
        <p:spPr>
          <a:xfrm>
            <a:off x="3162903" y="1397001"/>
            <a:ext cx="1984467" cy="1587574"/>
          </a:xfrm>
          <a:prstGeom prst="rect">
            <a:avLst/>
          </a:prstGeom>
        </p:spPr>
      </p:pic>
      <p:sp>
        <p:nvSpPr>
          <p:cNvPr id="7" name="Oval 6">
            <a:extLst>
              <a:ext uri="{FF2B5EF4-FFF2-40B4-BE49-F238E27FC236}">
                <a16:creationId xmlns:a16="http://schemas.microsoft.com/office/drawing/2014/main" id="{F1F7D19D-20A6-8A81-59BB-538BAF3FBAE3}"/>
              </a:ext>
            </a:extLst>
          </p:cNvPr>
          <p:cNvSpPr/>
          <p:nvPr/>
        </p:nvSpPr>
        <p:spPr>
          <a:xfrm>
            <a:off x="5319500" y="2502053"/>
            <a:ext cx="660400" cy="609600"/>
          </a:xfrm>
          <a:prstGeom prst="ellipse">
            <a:avLst/>
          </a:prstGeom>
          <a:solidFill>
            <a:srgbClr val="B9E2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1CB16CE-3EE9-A222-574C-1AFBC6ACE2C9}"/>
              </a:ext>
            </a:extLst>
          </p:cNvPr>
          <p:cNvSpPr/>
          <p:nvPr/>
        </p:nvSpPr>
        <p:spPr>
          <a:xfrm>
            <a:off x="5423337" y="1397001"/>
            <a:ext cx="556563" cy="1862048"/>
          </a:xfrm>
          <a:prstGeom prst="rect">
            <a:avLst/>
          </a:prstGeom>
          <a:noFill/>
        </p:spPr>
        <p:txBody>
          <a:bodyPr wrap="none" lIns="91440" tIns="45720" rIns="91440" bIns="45720">
            <a:spAutoFit/>
          </a:bodyPr>
          <a:lstStyle/>
          <a:p>
            <a:pPr algn="ctr"/>
            <a:r>
              <a:rPr lang="en-US" sz="11500" b="0" cap="none" spc="0">
                <a:ln w="0"/>
                <a:solidFill>
                  <a:schemeClr val="bg1"/>
                </a:solidFill>
                <a:effectLst>
                  <a:outerShdw blurRad="38100" dist="19050" dir="2700000" algn="tl" rotWithShape="0">
                    <a:schemeClr val="dk1">
                      <a:alpha val="40000"/>
                    </a:schemeClr>
                  </a:outerShdw>
                </a:effectLst>
              </a:rPr>
              <a:t>,</a:t>
            </a:r>
          </a:p>
        </p:txBody>
      </p:sp>
      <p:pic>
        <p:nvPicPr>
          <p:cNvPr id="10" name="Picture 9">
            <a:extLst>
              <a:ext uri="{FF2B5EF4-FFF2-40B4-BE49-F238E27FC236}">
                <a16:creationId xmlns:a16="http://schemas.microsoft.com/office/drawing/2014/main" id="{030DB1AF-6C82-903A-0676-323B95BF4FC4}"/>
              </a:ext>
            </a:extLst>
          </p:cNvPr>
          <p:cNvPicPr>
            <a:picLocks noChangeAspect="1"/>
          </p:cNvPicPr>
          <p:nvPr/>
        </p:nvPicPr>
        <p:blipFill>
          <a:blip r:embed="rId3"/>
          <a:stretch>
            <a:fillRect/>
          </a:stretch>
        </p:blipFill>
        <p:spPr>
          <a:xfrm>
            <a:off x="6083737" y="1515975"/>
            <a:ext cx="1924759" cy="1587574"/>
          </a:xfrm>
          <a:prstGeom prst="rect">
            <a:avLst/>
          </a:prstGeom>
        </p:spPr>
      </p:pic>
      <p:sp>
        <p:nvSpPr>
          <p:cNvPr id="11" name="Rectangle 10">
            <a:extLst>
              <a:ext uri="{FF2B5EF4-FFF2-40B4-BE49-F238E27FC236}">
                <a16:creationId xmlns:a16="http://schemas.microsoft.com/office/drawing/2014/main" id="{3301B8C5-30A4-3451-E382-C90CE9A2EEB6}"/>
              </a:ext>
            </a:extLst>
          </p:cNvPr>
          <p:cNvSpPr/>
          <p:nvPr/>
        </p:nvSpPr>
        <p:spPr>
          <a:xfrm>
            <a:off x="8061415" y="2417926"/>
            <a:ext cx="1117600" cy="566649"/>
          </a:xfrm>
          <a:prstGeom prst="rect">
            <a:avLst/>
          </a:prstGeom>
          <a:solidFill>
            <a:srgbClr val="B9E2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and</a:t>
            </a:r>
          </a:p>
        </p:txBody>
      </p:sp>
      <p:pic>
        <p:nvPicPr>
          <p:cNvPr id="13" name="Picture 12">
            <a:extLst>
              <a:ext uri="{FF2B5EF4-FFF2-40B4-BE49-F238E27FC236}">
                <a16:creationId xmlns:a16="http://schemas.microsoft.com/office/drawing/2014/main" id="{EFBBE6B2-8BA7-E660-DF40-0F9ED66389C3}"/>
              </a:ext>
            </a:extLst>
          </p:cNvPr>
          <p:cNvPicPr>
            <a:picLocks noChangeAspect="1"/>
          </p:cNvPicPr>
          <p:nvPr/>
        </p:nvPicPr>
        <p:blipFill>
          <a:blip r:embed="rId4"/>
          <a:stretch>
            <a:fillRect/>
          </a:stretch>
        </p:blipFill>
        <p:spPr>
          <a:xfrm>
            <a:off x="9410700" y="1889047"/>
            <a:ext cx="2686050" cy="968325"/>
          </a:xfrm>
          <a:prstGeom prst="rect">
            <a:avLst/>
          </a:prstGeom>
        </p:spPr>
      </p:pic>
    </p:spTree>
    <p:extLst>
      <p:ext uri="{BB962C8B-B14F-4D97-AF65-F5344CB8AC3E}">
        <p14:creationId xmlns:p14="http://schemas.microsoft.com/office/powerpoint/2010/main" val="19435742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CE14-8466-2151-AD97-F98EBEFC2B5D}"/>
              </a:ext>
            </a:extLst>
          </p:cNvPr>
          <p:cNvSpPr>
            <a:spLocks noGrp="1"/>
          </p:cNvSpPr>
          <p:nvPr>
            <p:ph type="title"/>
          </p:nvPr>
        </p:nvSpPr>
        <p:spPr/>
        <p:txBody>
          <a:bodyPr/>
          <a:lstStyle/>
          <a:p>
            <a:r>
              <a:rPr lang="en-GB"/>
              <a:t>3. Read the sentence aloud including punctuation.</a:t>
            </a:r>
          </a:p>
        </p:txBody>
      </p:sp>
      <p:sp>
        <p:nvSpPr>
          <p:cNvPr id="3" name="Content Placeholder 2">
            <a:extLst>
              <a:ext uri="{FF2B5EF4-FFF2-40B4-BE49-F238E27FC236}">
                <a16:creationId xmlns:a16="http://schemas.microsoft.com/office/drawing/2014/main" id="{DB52362E-AC46-F59C-A99F-89C3667ACC65}"/>
              </a:ext>
            </a:extLst>
          </p:cNvPr>
          <p:cNvSpPr>
            <a:spLocks noGrp="1"/>
          </p:cNvSpPr>
          <p:nvPr>
            <p:ph idx="1"/>
          </p:nvPr>
        </p:nvSpPr>
        <p:spPr>
          <a:xfrm>
            <a:off x="838200" y="4749799"/>
            <a:ext cx="10515600" cy="1427163"/>
          </a:xfrm>
        </p:spPr>
        <p:txBody>
          <a:bodyPr/>
          <a:lstStyle/>
          <a:p>
            <a:r>
              <a:rPr lang="en-GB"/>
              <a:t>Ice dragons have eyes (comma), ears and a tail (full stop).</a:t>
            </a:r>
          </a:p>
          <a:p>
            <a:r>
              <a:rPr lang="en-GB"/>
              <a:t>My turn your turn.</a:t>
            </a:r>
          </a:p>
        </p:txBody>
      </p:sp>
      <p:pic>
        <p:nvPicPr>
          <p:cNvPr id="5" name="Picture 4">
            <a:extLst>
              <a:ext uri="{FF2B5EF4-FFF2-40B4-BE49-F238E27FC236}">
                <a16:creationId xmlns:a16="http://schemas.microsoft.com/office/drawing/2014/main" id="{7EBEB7A4-DFAF-BA49-A909-0E432EF0F0CC}"/>
              </a:ext>
            </a:extLst>
          </p:cNvPr>
          <p:cNvPicPr>
            <a:picLocks noChangeAspect="1"/>
          </p:cNvPicPr>
          <p:nvPr/>
        </p:nvPicPr>
        <p:blipFill>
          <a:blip r:embed="rId2"/>
          <a:stretch>
            <a:fillRect/>
          </a:stretch>
        </p:blipFill>
        <p:spPr>
          <a:xfrm>
            <a:off x="993141" y="1690688"/>
            <a:ext cx="9088118" cy="1819529"/>
          </a:xfrm>
          <a:prstGeom prst="rect">
            <a:avLst/>
          </a:prstGeom>
        </p:spPr>
      </p:pic>
    </p:spTree>
    <p:extLst>
      <p:ext uri="{BB962C8B-B14F-4D97-AF65-F5344CB8AC3E}">
        <p14:creationId xmlns:p14="http://schemas.microsoft.com/office/powerpoint/2010/main" val="30225094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E093-182C-2B6C-A379-7C5D7B9BA7CB}"/>
              </a:ext>
            </a:extLst>
          </p:cNvPr>
          <p:cNvSpPr>
            <a:spLocks noGrp="1"/>
          </p:cNvSpPr>
          <p:nvPr>
            <p:ph type="title"/>
          </p:nvPr>
        </p:nvSpPr>
        <p:spPr/>
        <p:txBody>
          <a:bodyPr/>
          <a:lstStyle/>
          <a:p>
            <a:r>
              <a:rPr lang="en-GB"/>
              <a:t>4. Write the sentence on the board as its being read aloud.</a:t>
            </a:r>
          </a:p>
        </p:txBody>
      </p:sp>
      <p:sp>
        <p:nvSpPr>
          <p:cNvPr id="3" name="Content Placeholder 2">
            <a:extLst>
              <a:ext uri="{FF2B5EF4-FFF2-40B4-BE49-F238E27FC236}">
                <a16:creationId xmlns:a16="http://schemas.microsoft.com/office/drawing/2014/main" id="{9539EAE4-0330-FA9F-BF38-486819C4BFE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7049904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1635-E0CB-8ADB-1CC0-4A13B10341E5}"/>
              </a:ext>
            </a:extLst>
          </p:cNvPr>
          <p:cNvSpPr>
            <a:spLocks noGrp="1"/>
          </p:cNvSpPr>
          <p:nvPr>
            <p:ph type="title"/>
          </p:nvPr>
        </p:nvSpPr>
        <p:spPr/>
        <p:txBody>
          <a:bodyPr/>
          <a:lstStyle/>
          <a:p>
            <a:r>
              <a:rPr lang="en-GB"/>
              <a:t>5. Guided</a:t>
            </a:r>
          </a:p>
        </p:txBody>
      </p:sp>
      <p:sp>
        <p:nvSpPr>
          <p:cNvPr id="3" name="Content Placeholder 2">
            <a:extLst>
              <a:ext uri="{FF2B5EF4-FFF2-40B4-BE49-F238E27FC236}">
                <a16:creationId xmlns:a16="http://schemas.microsoft.com/office/drawing/2014/main" id="{74CB5C09-E9FC-012A-B484-AB0B3F60EAFE}"/>
              </a:ext>
            </a:extLst>
          </p:cNvPr>
          <p:cNvSpPr>
            <a:spLocks noGrp="1"/>
          </p:cNvSpPr>
          <p:nvPr>
            <p:ph idx="1"/>
          </p:nvPr>
        </p:nvSpPr>
        <p:spPr>
          <a:xfrm>
            <a:off x="317500" y="2250860"/>
            <a:ext cx="10515600" cy="4351338"/>
          </a:xfrm>
        </p:spPr>
        <p:txBody>
          <a:bodyPr>
            <a:normAutofit lnSpcReduction="10000"/>
          </a:bodyPr>
          <a:lstStyle/>
          <a:p>
            <a:r>
              <a:rPr lang="en-GB"/>
              <a:t>Ice dragons have</a:t>
            </a:r>
          </a:p>
          <a:p>
            <a:endParaRPr lang="en-GB"/>
          </a:p>
          <a:p>
            <a:endParaRPr lang="en-GB"/>
          </a:p>
          <a:p>
            <a:endParaRPr lang="en-GB"/>
          </a:p>
          <a:p>
            <a:r>
              <a:rPr lang="en-GB"/>
              <a:t>Punctuate using cards</a:t>
            </a:r>
          </a:p>
          <a:p>
            <a:endParaRPr lang="en-GB"/>
          </a:p>
          <a:p>
            <a:r>
              <a:rPr lang="en-GB"/>
              <a:t>Orally say sentence</a:t>
            </a:r>
          </a:p>
          <a:p>
            <a:endParaRPr lang="en-GB"/>
          </a:p>
          <a:p>
            <a:r>
              <a:rPr lang="en-GB"/>
              <a:t>Write sentence </a:t>
            </a:r>
          </a:p>
        </p:txBody>
      </p:sp>
      <p:pic>
        <p:nvPicPr>
          <p:cNvPr id="5" name="Picture 4">
            <a:extLst>
              <a:ext uri="{FF2B5EF4-FFF2-40B4-BE49-F238E27FC236}">
                <a16:creationId xmlns:a16="http://schemas.microsoft.com/office/drawing/2014/main" id="{8748F12A-0854-A1AB-EB2C-A4861A55E307}"/>
              </a:ext>
            </a:extLst>
          </p:cNvPr>
          <p:cNvPicPr>
            <a:picLocks noChangeAspect="1"/>
          </p:cNvPicPr>
          <p:nvPr/>
        </p:nvPicPr>
        <p:blipFill>
          <a:blip r:embed="rId2"/>
          <a:stretch>
            <a:fillRect/>
          </a:stretch>
        </p:blipFill>
        <p:spPr>
          <a:xfrm>
            <a:off x="9323294" y="1628906"/>
            <a:ext cx="2030506" cy="1800094"/>
          </a:xfrm>
          <a:prstGeom prst="rect">
            <a:avLst/>
          </a:prstGeom>
        </p:spPr>
      </p:pic>
      <p:pic>
        <p:nvPicPr>
          <p:cNvPr id="7" name="Picture 6">
            <a:extLst>
              <a:ext uri="{FF2B5EF4-FFF2-40B4-BE49-F238E27FC236}">
                <a16:creationId xmlns:a16="http://schemas.microsoft.com/office/drawing/2014/main" id="{B85BD6B8-81B2-A369-61F6-44B2E027F56F}"/>
              </a:ext>
            </a:extLst>
          </p:cNvPr>
          <p:cNvPicPr>
            <a:picLocks noChangeAspect="1"/>
          </p:cNvPicPr>
          <p:nvPr/>
        </p:nvPicPr>
        <p:blipFill>
          <a:blip r:embed="rId3"/>
          <a:stretch>
            <a:fillRect/>
          </a:stretch>
        </p:blipFill>
        <p:spPr>
          <a:xfrm>
            <a:off x="3896470" y="1401755"/>
            <a:ext cx="1757459" cy="2254395"/>
          </a:xfrm>
          <a:prstGeom prst="rect">
            <a:avLst/>
          </a:prstGeom>
        </p:spPr>
      </p:pic>
      <p:pic>
        <p:nvPicPr>
          <p:cNvPr id="9" name="Picture 8">
            <a:extLst>
              <a:ext uri="{FF2B5EF4-FFF2-40B4-BE49-F238E27FC236}">
                <a16:creationId xmlns:a16="http://schemas.microsoft.com/office/drawing/2014/main" id="{42A380DB-B7C4-333A-6260-EE8A2ACCCC6A}"/>
              </a:ext>
            </a:extLst>
          </p:cNvPr>
          <p:cNvPicPr>
            <a:picLocks noChangeAspect="1"/>
          </p:cNvPicPr>
          <p:nvPr/>
        </p:nvPicPr>
        <p:blipFill>
          <a:blip r:embed="rId4"/>
          <a:stretch>
            <a:fillRect/>
          </a:stretch>
        </p:blipFill>
        <p:spPr>
          <a:xfrm>
            <a:off x="6096000" y="1333484"/>
            <a:ext cx="2646459" cy="2390938"/>
          </a:xfrm>
          <a:prstGeom prst="rect">
            <a:avLst/>
          </a:prstGeom>
        </p:spPr>
      </p:pic>
    </p:spTree>
    <p:extLst>
      <p:ext uri="{BB962C8B-B14F-4D97-AF65-F5344CB8AC3E}">
        <p14:creationId xmlns:p14="http://schemas.microsoft.com/office/powerpoint/2010/main" val="23860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08B0-28E9-9B6F-4ED3-B795CD6AF92E}"/>
              </a:ext>
            </a:extLst>
          </p:cNvPr>
          <p:cNvSpPr>
            <a:spLocks noGrp="1"/>
          </p:cNvSpPr>
          <p:nvPr>
            <p:ph type="title"/>
          </p:nvPr>
        </p:nvSpPr>
        <p:spPr/>
        <p:txBody>
          <a:bodyPr/>
          <a:lstStyle/>
          <a:p>
            <a:r>
              <a:rPr lang="en-GB"/>
              <a:t>Independent application</a:t>
            </a:r>
          </a:p>
        </p:txBody>
      </p:sp>
      <p:sp>
        <p:nvSpPr>
          <p:cNvPr id="3" name="Content Placeholder 2">
            <a:extLst>
              <a:ext uri="{FF2B5EF4-FFF2-40B4-BE49-F238E27FC236}">
                <a16:creationId xmlns:a16="http://schemas.microsoft.com/office/drawing/2014/main" id="{B283DAE5-7F1D-B1C5-C826-49768B9827C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45337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9C02-AFD3-798B-1671-10CAFFA4CDA9}"/>
              </a:ext>
            </a:extLst>
          </p:cNvPr>
          <p:cNvSpPr>
            <a:spLocks noGrp="1"/>
          </p:cNvSpPr>
          <p:nvPr>
            <p:ph type="title"/>
          </p:nvPr>
        </p:nvSpPr>
        <p:spPr/>
        <p:txBody>
          <a:bodyPr/>
          <a:lstStyle/>
          <a:p>
            <a:r>
              <a:rPr lang="en-GB" b="1"/>
              <a:t>Modifying the noun-</a:t>
            </a:r>
            <a:r>
              <a:rPr lang="en-GB"/>
              <a:t>expanded noun phrase</a:t>
            </a:r>
          </a:p>
        </p:txBody>
      </p:sp>
      <p:sp>
        <p:nvSpPr>
          <p:cNvPr id="3" name="Content Placeholder 2">
            <a:extLst>
              <a:ext uri="{FF2B5EF4-FFF2-40B4-BE49-F238E27FC236}">
                <a16:creationId xmlns:a16="http://schemas.microsoft.com/office/drawing/2014/main" id="{BFDF7D3C-61D6-D089-5D66-8D07F37A7E14}"/>
              </a:ext>
            </a:extLst>
          </p:cNvPr>
          <p:cNvSpPr>
            <a:spLocks noGrp="1"/>
          </p:cNvSpPr>
          <p:nvPr>
            <p:ph idx="1"/>
          </p:nvPr>
        </p:nvSpPr>
        <p:spPr/>
        <p:txBody>
          <a:bodyPr/>
          <a:lstStyle/>
          <a:p>
            <a:r>
              <a:rPr lang="en-GB"/>
              <a:t>With a focus on the ice dragon, list some of the sight nouns (physical characteristics from step 1) in the table. Use the ice dragons picture for support, model the modification of the noun using adjectives (and determiners where appropriate) </a:t>
            </a:r>
          </a:p>
          <a:p>
            <a:endParaRPr lang="en-GB"/>
          </a:p>
          <a:p>
            <a:r>
              <a:rPr lang="en-GB"/>
              <a:t>A modifier is a word, clause or phrase used to changed the meaning of another word to make it more specific. It gives extra information about a noun.</a:t>
            </a:r>
          </a:p>
        </p:txBody>
      </p:sp>
    </p:spTree>
    <p:extLst>
      <p:ext uri="{BB962C8B-B14F-4D97-AF65-F5344CB8AC3E}">
        <p14:creationId xmlns:p14="http://schemas.microsoft.com/office/powerpoint/2010/main" val="142412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161D-A0FB-A0D5-CFA8-488A0E9519F1}"/>
              </a:ext>
            </a:extLst>
          </p:cNvPr>
          <p:cNvSpPr>
            <a:spLocks noGrp="1"/>
          </p:cNvSpPr>
          <p:nvPr>
            <p:ph type="title"/>
          </p:nvPr>
        </p:nvSpPr>
        <p:spPr/>
        <p:txBody>
          <a:bodyPr/>
          <a:lstStyle/>
          <a:p>
            <a:r>
              <a:rPr lang="en-GB"/>
              <a:t>Model</a:t>
            </a:r>
          </a:p>
        </p:txBody>
      </p:sp>
      <p:pic>
        <p:nvPicPr>
          <p:cNvPr id="5" name="Content Placeholder 4">
            <a:extLst>
              <a:ext uri="{FF2B5EF4-FFF2-40B4-BE49-F238E27FC236}">
                <a16:creationId xmlns:a16="http://schemas.microsoft.com/office/drawing/2014/main" id="{A4F6838F-6D10-CBA3-69C6-761545D5E748}"/>
              </a:ext>
            </a:extLst>
          </p:cNvPr>
          <p:cNvPicPr>
            <a:picLocks noGrp="1" noChangeAspect="1"/>
          </p:cNvPicPr>
          <p:nvPr>
            <p:ph idx="1"/>
          </p:nvPr>
        </p:nvPicPr>
        <p:blipFill>
          <a:blip r:embed="rId2"/>
          <a:stretch>
            <a:fillRect/>
          </a:stretch>
        </p:blipFill>
        <p:spPr>
          <a:xfrm>
            <a:off x="193908" y="1690689"/>
            <a:ext cx="11693291" cy="4577798"/>
          </a:xfrm>
        </p:spPr>
      </p:pic>
      <p:sp>
        <p:nvSpPr>
          <p:cNvPr id="6" name="TextBox 5">
            <a:extLst>
              <a:ext uri="{FF2B5EF4-FFF2-40B4-BE49-F238E27FC236}">
                <a16:creationId xmlns:a16="http://schemas.microsoft.com/office/drawing/2014/main" id="{015885E3-A9D2-C8D6-DD02-A36A139808E8}"/>
              </a:ext>
            </a:extLst>
          </p:cNvPr>
          <p:cNvSpPr txBox="1"/>
          <p:nvPr/>
        </p:nvSpPr>
        <p:spPr>
          <a:xfrm>
            <a:off x="5181600" y="2806700"/>
            <a:ext cx="1612900" cy="584775"/>
          </a:xfrm>
          <a:prstGeom prst="rect">
            <a:avLst/>
          </a:prstGeom>
          <a:noFill/>
        </p:spPr>
        <p:txBody>
          <a:bodyPr wrap="square" rtlCol="0">
            <a:spAutoFit/>
          </a:bodyPr>
          <a:lstStyle/>
          <a:p>
            <a:r>
              <a:rPr lang="en-GB" sz="3200"/>
              <a:t>fur</a:t>
            </a:r>
          </a:p>
        </p:txBody>
      </p:sp>
      <p:sp>
        <p:nvSpPr>
          <p:cNvPr id="7" name="TextBox 6">
            <a:extLst>
              <a:ext uri="{FF2B5EF4-FFF2-40B4-BE49-F238E27FC236}">
                <a16:creationId xmlns:a16="http://schemas.microsoft.com/office/drawing/2014/main" id="{2F4286DA-D1D1-CC44-D943-AC85BEE65136}"/>
              </a:ext>
            </a:extLst>
          </p:cNvPr>
          <p:cNvSpPr txBox="1"/>
          <p:nvPr/>
        </p:nvSpPr>
        <p:spPr>
          <a:xfrm>
            <a:off x="5181600" y="3721101"/>
            <a:ext cx="1612900" cy="584775"/>
          </a:xfrm>
          <a:prstGeom prst="rect">
            <a:avLst/>
          </a:prstGeom>
          <a:noFill/>
        </p:spPr>
        <p:txBody>
          <a:bodyPr wrap="square" rtlCol="0">
            <a:spAutoFit/>
          </a:bodyPr>
          <a:lstStyle/>
          <a:p>
            <a:r>
              <a:rPr lang="en-GB" sz="3200"/>
              <a:t>eyes</a:t>
            </a:r>
            <a:endParaRPr lang="en-GB"/>
          </a:p>
        </p:txBody>
      </p:sp>
      <p:sp>
        <p:nvSpPr>
          <p:cNvPr id="8" name="TextBox 7">
            <a:extLst>
              <a:ext uri="{FF2B5EF4-FFF2-40B4-BE49-F238E27FC236}">
                <a16:creationId xmlns:a16="http://schemas.microsoft.com/office/drawing/2014/main" id="{40CD121F-37FA-2516-D6C2-BAE8B8E8E183}"/>
              </a:ext>
            </a:extLst>
          </p:cNvPr>
          <p:cNvSpPr txBox="1"/>
          <p:nvPr/>
        </p:nvSpPr>
        <p:spPr>
          <a:xfrm>
            <a:off x="5181600" y="4625462"/>
            <a:ext cx="1612900" cy="584775"/>
          </a:xfrm>
          <a:prstGeom prst="rect">
            <a:avLst/>
          </a:prstGeom>
          <a:noFill/>
        </p:spPr>
        <p:txBody>
          <a:bodyPr wrap="square" rtlCol="0">
            <a:spAutoFit/>
          </a:bodyPr>
          <a:lstStyle/>
          <a:p>
            <a:r>
              <a:rPr lang="en-GB" sz="3200"/>
              <a:t>ears</a:t>
            </a:r>
          </a:p>
        </p:txBody>
      </p:sp>
      <p:sp>
        <p:nvSpPr>
          <p:cNvPr id="9" name="TextBox 8">
            <a:extLst>
              <a:ext uri="{FF2B5EF4-FFF2-40B4-BE49-F238E27FC236}">
                <a16:creationId xmlns:a16="http://schemas.microsoft.com/office/drawing/2014/main" id="{2843F0FF-31FA-6350-24E1-E369F2D0D734}"/>
              </a:ext>
            </a:extLst>
          </p:cNvPr>
          <p:cNvSpPr txBox="1"/>
          <p:nvPr/>
        </p:nvSpPr>
        <p:spPr>
          <a:xfrm>
            <a:off x="5234103" y="5471343"/>
            <a:ext cx="1612900" cy="584775"/>
          </a:xfrm>
          <a:prstGeom prst="rect">
            <a:avLst/>
          </a:prstGeom>
          <a:noFill/>
        </p:spPr>
        <p:txBody>
          <a:bodyPr wrap="square" rtlCol="0">
            <a:spAutoFit/>
          </a:bodyPr>
          <a:lstStyle/>
          <a:p>
            <a:r>
              <a:rPr lang="en-GB" sz="3200"/>
              <a:t>tail</a:t>
            </a:r>
          </a:p>
        </p:txBody>
      </p:sp>
      <p:sp>
        <p:nvSpPr>
          <p:cNvPr id="10" name="TextBox 9">
            <a:extLst>
              <a:ext uri="{FF2B5EF4-FFF2-40B4-BE49-F238E27FC236}">
                <a16:creationId xmlns:a16="http://schemas.microsoft.com/office/drawing/2014/main" id="{BF42FCEA-C920-7D6F-F918-7CCC2E33C025}"/>
              </a:ext>
            </a:extLst>
          </p:cNvPr>
          <p:cNvSpPr txBox="1"/>
          <p:nvPr/>
        </p:nvSpPr>
        <p:spPr>
          <a:xfrm>
            <a:off x="838200" y="2806700"/>
            <a:ext cx="2933700" cy="584775"/>
          </a:xfrm>
          <a:prstGeom prst="rect">
            <a:avLst/>
          </a:prstGeom>
          <a:noFill/>
        </p:spPr>
        <p:txBody>
          <a:bodyPr wrap="square" rtlCol="0">
            <a:spAutoFit/>
          </a:bodyPr>
          <a:lstStyle/>
          <a:p>
            <a:r>
              <a:rPr lang="en-GB" sz="3200"/>
              <a:t>thick</a:t>
            </a:r>
          </a:p>
        </p:txBody>
      </p:sp>
    </p:spTree>
    <p:extLst>
      <p:ext uri="{BB962C8B-B14F-4D97-AF65-F5344CB8AC3E}">
        <p14:creationId xmlns:p14="http://schemas.microsoft.com/office/powerpoint/2010/main" val="94748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01C8-7B0C-1DE7-1C5F-24924315CFAA}"/>
              </a:ext>
            </a:extLst>
          </p:cNvPr>
          <p:cNvSpPr>
            <a:spLocks noGrp="1"/>
          </p:cNvSpPr>
          <p:nvPr>
            <p:ph type="title"/>
          </p:nvPr>
        </p:nvSpPr>
        <p:spPr/>
        <p:txBody>
          <a:bodyPr/>
          <a:lstStyle/>
          <a:p>
            <a:r>
              <a:rPr lang="en-GB"/>
              <a:t>Independent application</a:t>
            </a:r>
          </a:p>
        </p:txBody>
      </p:sp>
      <p:sp>
        <p:nvSpPr>
          <p:cNvPr id="3" name="Content Placeholder 2">
            <a:extLst>
              <a:ext uri="{FF2B5EF4-FFF2-40B4-BE49-F238E27FC236}">
                <a16:creationId xmlns:a16="http://schemas.microsoft.com/office/drawing/2014/main" id="{92688DBC-F095-4F98-F363-EFF3926FC1FF}"/>
              </a:ext>
            </a:extLst>
          </p:cNvPr>
          <p:cNvSpPr>
            <a:spLocks noGrp="1"/>
          </p:cNvSpPr>
          <p:nvPr>
            <p:ph idx="1"/>
          </p:nvPr>
        </p:nvSpPr>
        <p:spPr/>
        <p:txBody>
          <a:bodyPr/>
          <a:lstStyle/>
          <a:p>
            <a:r>
              <a:rPr lang="en-GB"/>
              <a:t>Resource to print</a:t>
            </a:r>
          </a:p>
        </p:txBody>
      </p:sp>
      <p:pic>
        <p:nvPicPr>
          <p:cNvPr id="4" name="Content Placeholder 4">
            <a:extLst>
              <a:ext uri="{FF2B5EF4-FFF2-40B4-BE49-F238E27FC236}">
                <a16:creationId xmlns:a16="http://schemas.microsoft.com/office/drawing/2014/main" id="{173103F8-CE38-8961-B1DA-F7B38CC8D653}"/>
              </a:ext>
            </a:extLst>
          </p:cNvPr>
          <p:cNvPicPr>
            <a:picLocks noChangeAspect="1"/>
          </p:cNvPicPr>
          <p:nvPr/>
        </p:nvPicPr>
        <p:blipFill>
          <a:blip r:embed="rId2"/>
          <a:stretch>
            <a:fillRect/>
          </a:stretch>
        </p:blipFill>
        <p:spPr>
          <a:xfrm>
            <a:off x="838200" y="2402981"/>
            <a:ext cx="10299699" cy="4032222"/>
          </a:xfrm>
          <a:prstGeom prst="rect">
            <a:avLst/>
          </a:prstGeom>
        </p:spPr>
      </p:pic>
    </p:spTree>
    <p:extLst>
      <p:ext uri="{BB962C8B-B14F-4D97-AF65-F5344CB8AC3E}">
        <p14:creationId xmlns:p14="http://schemas.microsoft.com/office/powerpoint/2010/main" val="9657898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DEC5-3FC5-2504-24E7-A1FC3A677884}"/>
              </a:ext>
            </a:extLst>
          </p:cNvPr>
          <p:cNvSpPr>
            <a:spLocks noGrp="1"/>
          </p:cNvSpPr>
          <p:nvPr>
            <p:ph type="title"/>
          </p:nvPr>
        </p:nvSpPr>
        <p:spPr/>
        <p:txBody>
          <a:bodyPr/>
          <a:lstStyle/>
          <a:p>
            <a:r>
              <a:rPr lang="en-GB"/>
              <a:t>7. Explain </a:t>
            </a:r>
          </a:p>
        </p:txBody>
      </p:sp>
      <p:sp>
        <p:nvSpPr>
          <p:cNvPr id="3" name="Content Placeholder 2">
            <a:extLst>
              <a:ext uri="{FF2B5EF4-FFF2-40B4-BE49-F238E27FC236}">
                <a16:creationId xmlns:a16="http://schemas.microsoft.com/office/drawing/2014/main" id="{5F52236D-82BB-6E50-809A-52A4CB046F0C}"/>
              </a:ext>
            </a:extLst>
          </p:cNvPr>
          <p:cNvSpPr>
            <a:spLocks noGrp="1"/>
          </p:cNvSpPr>
          <p:nvPr>
            <p:ph idx="1"/>
          </p:nvPr>
        </p:nvSpPr>
        <p:spPr/>
        <p:txBody>
          <a:bodyPr/>
          <a:lstStyle/>
          <a:p>
            <a:r>
              <a:rPr lang="en-GB"/>
              <a:t>We are going to use these expanded noun phrases to add detail and description to our lists.</a:t>
            </a:r>
          </a:p>
          <a:p>
            <a:r>
              <a:rPr lang="en-GB"/>
              <a:t>Use pictures and symbols to show the following sentence.</a:t>
            </a:r>
          </a:p>
        </p:txBody>
      </p:sp>
    </p:spTree>
    <p:extLst>
      <p:ext uri="{BB962C8B-B14F-4D97-AF65-F5344CB8AC3E}">
        <p14:creationId xmlns:p14="http://schemas.microsoft.com/office/powerpoint/2010/main" val="3131426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AA6FCE-30DB-1A73-E389-4E061E5BCAFA}"/>
              </a:ext>
            </a:extLst>
          </p:cNvPr>
          <p:cNvPicPr>
            <a:picLocks noChangeAspect="1"/>
          </p:cNvPicPr>
          <p:nvPr/>
        </p:nvPicPr>
        <p:blipFill>
          <a:blip r:embed="rId2"/>
          <a:stretch>
            <a:fillRect/>
          </a:stretch>
        </p:blipFill>
        <p:spPr>
          <a:xfrm>
            <a:off x="1185177" y="137653"/>
            <a:ext cx="9821646" cy="6582694"/>
          </a:xfrm>
          <a:prstGeom prst="rect">
            <a:avLst/>
          </a:prstGeom>
        </p:spPr>
      </p:pic>
    </p:spTree>
    <p:extLst>
      <p:ext uri="{BB962C8B-B14F-4D97-AF65-F5344CB8AC3E}">
        <p14:creationId xmlns:p14="http://schemas.microsoft.com/office/powerpoint/2010/main" val="6821328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BB9B-7D8A-F1C7-5CB3-EF8F0B304F24}"/>
              </a:ext>
            </a:extLst>
          </p:cNvPr>
          <p:cNvSpPr>
            <a:spLocks noGrp="1"/>
          </p:cNvSpPr>
          <p:nvPr>
            <p:ph type="title"/>
          </p:nvPr>
        </p:nvSpPr>
        <p:spPr/>
        <p:txBody>
          <a:bodyPr/>
          <a:lstStyle/>
          <a:p>
            <a:r>
              <a:rPr lang="en-GB"/>
              <a:t>Orally compose sentence adding modifications.</a:t>
            </a:r>
          </a:p>
        </p:txBody>
      </p:sp>
      <p:sp>
        <p:nvSpPr>
          <p:cNvPr id="6" name="Content Placeholder 5">
            <a:extLst>
              <a:ext uri="{FF2B5EF4-FFF2-40B4-BE49-F238E27FC236}">
                <a16:creationId xmlns:a16="http://schemas.microsoft.com/office/drawing/2014/main" id="{E6A2CF4F-62F5-EFFC-CFA3-B5B72FBB4A49}"/>
              </a:ext>
            </a:extLst>
          </p:cNvPr>
          <p:cNvSpPr>
            <a:spLocks noGrp="1"/>
          </p:cNvSpPr>
          <p:nvPr>
            <p:ph idx="1"/>
          </p:nvPr>
        </p:nvSpPr>
        <p:spPr>
          <a:xfrm>
            <a:off x="533400" y="3660773"/>
            <a:ext cx="10515600" cy="2714627"/>
          </a:xfrm>
        </p:spPr>
        <p:txBody>
          <a:bodyPr>
            <a:normAutofit/>
          </a:bodyPr>
          <a:lstStyle/>
          <a:p>
            <a:r>
              <a:rPr lang="en-GB"/>
              <a:t>Ice dragons have blue eyes (comma) floppy ears and a long tail (full stop) </a:t>
            </a:r>
          </a:p>
          <a:p>
            <a:endParaRPr lang="en-GB"/>
          </a:p>
          <a:p>
            <a:r>
              <a:rPr lang="en-GB"/>
              <a:t>Write the sentence on the board as it is being read out loud. </a:t>
            </a:r>
          </a:p>
        </p:txBody>
      </p:sp>
      <p:pic>
        <p:nvPicPr>
          <p:cNvPr id="7" name="Content Placeholder 3">
            <a:extLst>
              <a:ext uri="{FF2B5EF4-FFF2-40B4-BE49-F238E27FC236}">
                <a16:creationId xmlns:a16="http://schemas.microsoft.com/office/drawing/2014/main" id="{5513AC9B-BD56-8085-77C5-C6FE50BDE436}"/>
              </a:ext>
            </a:extLst>
          </p:cNvPr>
          <p:cNvPicPr>
            <a:picLocks noChangeAspect="1"/>
          </p:cNvPicPr>
          <p:nvPr/>
        </p:nvPicPr>
        <p:blipFill>
          <a:blip r:embed="rId2"/>
          <a:stretch>
            <a:fillRect/>
          </a:stretch>
        </p:blipFill>
        <p:spPr>
          <a:xfrm>
            <a:off x="701041" y="1765966"/>
            <a:ext cx="9088118" cy="1819529"/>
          </a:xfrm>
          <a:prstGeom prst="rect">
            <a:avLst/>
          </a:prstGeom>
        </p:spPr>
      </p:pic>
    </p:spTree>
    <p:extLst>
      <p:ext uri="{BB962C8B-B14F-4D97-AF65-F5344CB8AC3E}">
        <p14:creationId xmlns:p14="http://schemas.microsoft.com/office/powerpoint/2010/main" val="4975124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76FC-0930-9E13-8394-16A9DA134899}"/>
              </a:ext>
            </a:extLst>
          </p:cNvPr>
          <p:cNvSpPr>
            <a:spLocks noGrp="1"/>
          </p:cNvSpPr>
          <p:nvPr>
            <p:ph type="title"/>
          </p:nvPr>
        </p:nvSpPr>
        <p:spPr/>
        <p:txBody>
          <a:bodyPr/>
          <a:lstStyle/>
          <a:p>
            <a:r>
              <a:rPr lang="en-GB"/>
              <a:t>8. Compare sentences.</a:t>
            </a:r>
          </a:p>
        </p:txBody>
      </p:sp>
      <p:sp>
        <p:nvSpPr>
          <p:cNvPr id="3" name="Content Placeholder 2">
            <a:extLst>
              <a:ext uri="{FF2B5EF4-FFF2-40B4-BE49-F238E27FC236}">
                <a16:creationId xmlns:a16="http://schemas.microsoft.com/office/drawing/2014/main" id="{9E43F22B-5B8B-425B-B636-9EB6C3A9F4C9}"/>
              </a:ext>
            </a:extLst>
          </p:cNvPr>
          <p:cNvSpPr>
            <a:spLocks noGrp="1"/>
          </p:cNvSpPr>
          <p:nvPr>
            <p:ph idx="1"/>
          </p:nvPr>
        </p:nvSpPr>
        <p:spPr>
          <a:xfrm>
            <a:off x="838200" y="1825624"/>
            <a:ext cx="10515600" cy="4829175"/>
          </a:xfrm>
        </p:spPr>
        <p:txBody>
          <a:bodyPr>
            <a:normAutofit/>
          </a:bodyPr>
          <a:lstStyle/>
          <a:p>
            <a:pPr marL="0" indent="0">
              <a:buNone/>
            </a:pPr>
            <a:r>
              <a:rPr lang="en-GB" sz="4000"/>
              <a:t>Ice dragons have blue eyes, floppy ears and a long tail. </a:t>
            </a:r>
          </a:p>
          <a:p>
            <a:pPr marL="0" indent="0">
              <a:buNone/>
            </a:pPr>
            <a:endParaRPr lang="en-GB" sz="4000"/>
          </a:p>
          <a:p>
            <a:pPr marL="0" indent="0">
              <a:buNone/>
            </a:pPr>
            <a:r>
              <a:rPr lang="en-GB" sz="4000"/>
              <a:t>Ice dragons have eyes, ears and a tail.</a:t>
            </a:r>
          </a:p>
          <a:p>
            <a:pPr marL="0" indent="0">
              <a:buNone/>
            </a:pPr>
            <a:endParaRPr lang="en-GB" sz="4000"/>
          </a:p>
          <a:p>
            <a:r>
              <a:rPr lang="en-GB"/>
              <a:t>What do we know from the first sentence that we did not know in the second? </a:t>
            </a:r>
          </a:p>
          <a:p>
            <a:r>
              <a:rPr lang="en-GB" sz="2400"/>
              <a:t>How has detail and description been added to the sentence?</a:t>
            </a:r>
          </a:p>
        </p:txBody>
      </p:sp>
    </p:spTree>
    <p:extLst>
      <p:ext uri="{BB962C8B-B14F-4D97-AF65-F5344CB8AC3E}">
        <p14:creationId xmlns:p14="http://schemas.microsoft.com/office/powerpoint/2010/main" val="499880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527F-DD5E-4597-FF8E-E9A5C2610D52}"/>
              </a:ext>
            </a:extLst>
          </p:cNvPr>
          <p:cNvSpPr>
            <a:spLocks noGrp="1"/>
          </p:cNvSpPr>
          <p:nvPr>
            <p:ph type="title"/>
          </p:nvPr>
        </p:nvSpPr>
        <p:spPr>
          <a:xfrm>
            <a:off x="330200" y="365125"/>
            <a:ext cx="11023600" cy="1325563"/>
          </a:xfrm>
        </p:spPr>
        <p:txBody>
          <a:bodyPr>
            <a:normAutofit fontScale="90000"/>
          </a:bodyPr>
          <a:lstStyle/>
          <a:p>
            <a:r>
              <a:rPr lang="en-GB"/>
              <a:t>9. Repeat steps 7 and 8 with further examples of the ice dragon using the table in step 6. </a:t>
            </a:r>
          </a:p>
        </p:txBody>
      </p:sp>
      <p:sp>
        <p:nvSpPr>
          <p:cNvPr id="3" name="Content Placeholder 2">
            <a:extLst>
              <a:ext uri="{FF2B5EF4-FFF2-40B4-BE49-F238E27FC236}">
                <a16:creationId xmlns:a16="http://schemas.microsoft.com/office/drawing/2014/main" id="{71A2A0A3-0AB2-EE92-18B2-6FF95C728F12}"/>
              </a:ext>
            </a:extLst>
          </p:cNvPr>
          <p:cNvSpPr>
            <a:spLocks noGrp="1"/>
          </p:cNvSpPr>
          <p:nvPr>
            <p:ph idx="1"/>
          </p:nvPr>
        </p:nvSpPr>
        <p:spPr>
          <a:xfrm>
            <a:off x="584200" y="1825625"/>
            <a:ext cx="10769600" cy="4351338"/>
          </a:xfrm>
        </p:spPr>
        <p:txBody>
          <a:bodyPr/>
          <a:lstStyle/>
          <a:p>
            <a:endParaRPr lang="en-GB"/>
          </a:p>
        </p:txBody>
      </p:sp>
    </p:spTree>
    <p:extLst>
      <p:ext uri="{BB962C8B-B14F-4D97-AF65-F5344CB8AC3E}">
        <p14:creationId xmlns:p14="http://schemas.microsoft.com/office/powerpoint/2010/main" val="9136076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6819-5268-6C8A-1D0A-E6C3EBD8F90D}"/>
              </a:ext>
            </a:extLst>
          </p:cNvPr>
          <p:cNvSpPr>
            <a:spLocks noGrp="1"/>
          </p:cNvSpPr>
          <p:nvPr>
            <p:ph type="title"/>
          </p:nvPr>
        </p:nvSpPr>
        <p:spPr/>
        <p:txBody>
          <a:bodyPr/>
          <a:lstStyle/>
          <a:p>
            <a:r>
              <a:rPr lang="en-GB"/>
              <a:t>Guided write</a:t>
            </a:r>
          </a:p>
        </p:txBody>
      </p:sp>
      <p:sp>
        <p:nvSpPr>
          <p:cNvPr id="3" name="Content Placeholder 2">
            <a:extLst>
              <a:ext uri="{FF2B5EF4-FFF2-40B4-BE49-F238E27FC236}">
                <a16:creationId xmlns:a16="http://schemas.microsoft.com/office/drawing/2014/main" id="{3977B547-B6E7-8B3B-FE57-DF71109FB5F0}"/>
              </a:ext>
            </a:extLst>
          </p:cNvPr>
          <p:cNvSpPr>
            <a:spLocks noGrp="1"/>
          </p:cNvSpPr>
          <p:nvPr>
            <p:ph idx="1"/>
          </p:nvPr>
        </p:nvSpPr>
        <p:spPr/>
        <p:txBody>
          <a:bodyPr/>
          <a:lstStyle/>
          <a:p>
            <a:r>
              <a:rPr lang="en-GB"/>
              <a:t>Ice dragons have thick fur, short legs and a tangled mane. </a:t>
            </a:r>
          </a:p>
          <a:p>
            <a:endParaRPr lang="en-GB"/>
          </a:p>
          <a:p>
            <a:r>
              <a:rPr lang="en-GB"/>
              <a:t>Use picture prompts and the table to generate ideas.</a:t>
            </a:r>
          </a:p>
          <a:p>
            <a:endParaRPr lang="en-GB"/>
          </a:p>
          <a:p>
            <a:r>
              <a:rPr lang="en-GB"/>
              <a:t>Model thought process when writing the sentences, </a:t>
            </a:r>
          </a:p>
        </p:txBody>
      </p:sp>
    </p:spTree>
    <p:extLst>
      <p:ext uri="{BB962C8B-B14F-4D97-AF65-F5344CB8AC3E}">
        <p14:creationId xmlns:p14="http://schemas.microsoft.com/office/powerpoint/2010/main" val="22503349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DCD2-6B5F-2E42-11C1-CF6A2AF70FDA}"/>
              </a:ext>
            </a:extLst>
          </p:cNvPr>
          <p:cNvSpPr>
            <a:spLocks noGrp="1"/>
          </p:cNvSpPr>
          <p:nvPr>
            <p:ph type="title"/>
          </p:nvPr>
        </p:nvSpPr>
        <p:spPr/>
        <p:txBody>
          <a:bodyPr/>
          <a:lstStyle/>
          <a:p>
            <a:r>
              <a:rPr lang="en-GB"/>
              <a:t>Independent write</a:t>
            </a:r>
          </a:p>
        </p:txBody>
      </p:sp>
      <p:sp>
        <p:nvSpPr>
          <p:cNvPr id="3" name="Content Placeholder 2">
            <a:extLst>
              <a:ext uri="{FF2B5EF4-FFF2-40B4-BE49-F238E27FC236}">
                <a16:creationId xmlns:a16="http://schemas.microsoft.com/office/drawing/2014/main" id="{EC63C80D-56C7-BB65-9A94-3D0A1B4F4627}"/>
              </a:ext>
            </a:extLst>
          </p:cNvPr>
          <p:cNvSpPr>
            <a:spLocks noGrp="1"/>
          </p:cNvSpPr>
          <p:nvPr>
            <p:ph idx="1"/>
          </p:nvPr>
        </p:nvSpPr>
        <p:spPr/>
        <p:txBody>
          <a:bodyPr/>
          <a:lstStyle/>
          <a:p>
            <a:r>
              <a:rPr lang="en-GB"/>
              <a:t>Pictorial</a:t>
            </a:r>
          </a:p>
          <a:p>
            <a:r>
              <a:rPr lang="en-GB"/>
              <a:t>Oral</a:t>
            </a:r>
          </a:p>
          <a:p>
            <a:r>
              <a:rPr lang="en-GB"/>
              <a:t>Writing </a:t>
            </a:r>
          </a:p>
        </p:txBody>
      </p:sp>
    </p:spTree>
    <p:extLst>
      <p:ext uri="{BB962C8B-B14F-4D97-AF65-F5344CB8AC3E}">
        <p14:creationId xmlns:p14="http://schemas.microsoft.com/office/powerpoint/2010/main" val="15104589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16FB-D862-59F3-507D-C5278ECBE220}"/>
              </a:ext>
            </a:extLst>
          </p:cNvPr>
          <p:cNvSpPr>
            <a:spLocks noGrp="1"/>
          </p:cNvSpPr>
          <p:nvPr>
            <p:ph type="title"/>
          </p:nvPr>
        </p:nvSpPr>
        <p:spPr/>
        <p:txBody>
          <a:bodyPr/>
          <a:lstStyle/>
          <a:p>
            <a:r>
              <a:rPr lang="en-GB"/>
              <a:t>10. List sight nouns for the egg dragon or the underwater dragon</a:t>
            </a:r>
          </a:p>
        </p:txBody>
      </p:sp>
      <p:pic>
        <p:nvPicPr>
          <p:cNvPr id="4" name="Content Placeholder 4">
            <a:extLst>
              <a:ext uri="{FF2B5EF4-FFF2-40B4-BE49-F238E27FC236}">
                <a16:creationId xmlns:a16="http://schemas.microsoft.com/office/drawing/2014/main" id="{9FD57C03-7635-B0D1-ECAF-A2AD408A4319}"/>
              </a:ext>
            </a:extLst>
          </p:cNvPr>
          <p:cNvPicPr>
            <a:picLocks noChangeAspect="1"/>
          </p:cNvPicPr>
          <p:nvPr/>
        </p:nvPicPr>
        <p:blipFill>
          <a:blip r:embed="rId2"/>
          <a:stretch>
            <a:fillRect/>
          </a:stretch>
        </p:blipFill>
        <p:spPr>
          <a:xfrm>
            <a:off x="838200" y="2402981"/>
            <a:ext cx="10299699" cy="4032222"/>
          </a:xfrm>
          <a:prstGeom prst="rect">
            <a:avLst/>
          </a:prstGeom>
        </p:spPr>
      </p:pic>
    </p:spTree>
    <p:extLst>
      <p:ext uri="{BB962C8B-B14F-4D97-AF65-F5344CB8AC3E}">
        <p14:creationId xmlns:p14="http://schemas.microsoft.com/office/powerpoint/2010/main" val="35254048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0A5C-5389-BE47-0B8B-89B2FD610CDD}"/>
              </a:ext>
            </a:extLst>
          </p:cNvPr>
          <p:cNvSpPr>
            <a:spLocks noGrp="1"/>
          </p:cNvSpPr>
          <p:nvPr>
            <p:ph type="title"/>
          </p:nvPr>
        </p:nvSpPr>
        <p:spPr/>
        <p:txBody>
          <a:bodyPr>
            <a:normAutofit fontScale="90000"/>
          </a:bodyPr>
          <a:lstStyle/>
          <a:p>
            <a:r>
              <a:rPr lang="en-GB"/>
              <a:t>11. Use expanded noun phrases from step 10. Build sentence pictorially then in writing.</a:t>
            </a:r>
          </a:p>
        </p:txBody>
      </p:sp>
      <p:pic>
        <p:nvPicPr>
          <p:cNvPr id="5" name="Picture 4">
            <a:extLst>
              <a:ext uri="{FF2B5EF4-FFF2-40B4-BE49-F238E27FC236}">
                <a16:creationId xmlns:a16="http://schemas.microsoft.com/office/drawing/2014/main" id="{F8E34321-EA33-913A-7B2B-5FE31F94FF09}"/>
              </a:ext>
            </a:extLst>
          </p:cNvPr>
          <p:cNvPicPr>
            <a:picLocks noChangeAspect="1"/>
          </p:cNvPicPr>
          <p:nvPr/>
        </p:nvPicPr>
        <p:blipFill>
          <a:blip r:embed="rId2">
            <a:clrChange>
              <a:clrFrom>
                <a:srgbClr val="FFFEFE"/>
              </a:clrFrom>
              <a:clrTo>
                <a:srgbClr val="FFFEFE">
                  <a:alpha val="0"/>
                </a:srgbClr>
              </a:clrTo>
            </a:clrChange>
          </a:blip>
          <a:stretch>
            <a:fillRect/>
          </a:stretch>
        </p:blipFill>
        <p:spPr>
          <a:xfrm>
            <a:off x="1171687" y="1814308"/>
            <a:ext cx="9848625" cy="4512728"/>
          </a:xfrm>
          <a:prstGeom prst="rect">
            <a:avLst/>
          </a:prstGeom>
        </p:spPr>
      </p:pic>
    </p:spTree>
    <p:extLst>
      <p:ext uri="{BB962C8B-B14F-4D97-AF65-F5344CB8AC3E}">
        <p14:creationId xmlns:p14="http://schemas.microsoft.com/office/powerpoint/2010/main" val="20232934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A4EB-27DC-86EB-A7BD-0E45AA7CF132}"/>
              </a:ext>
            </a:extLst>
          </p:cNvPr>
          <p:cNvSpPr>
            <a:spLocks noGrp="1"/>
          </p:cNvSpPr>
          <p:nvPr>
            <p:ph type="title"/>
          </p:nvPr>
        </p:nvSpPr>
        <p:spPr/>
        <p:txBody>
          <a:bodyPr/>
          <a:lstStyle/>
          <a:p>
            <a:r>
              <a:rPr lang="en-GB" b="1"/>
              <a:t>Modifying the noun- </a:t>
            </a:r>
            <a:r>
              <a:rPr lang="en-GB"/>
              <a:t>expanded noun phrases</a:t>
            </a:r>
            <a:endParaRPr lang="en-GB" b="1"/>
          </a:p>
        </p:txBody>
      </p:sp>
      <p:sp>
        <p:nvSpPr>
          <p:cNvPr id="3" name="Content Placeholder 2">
            <a:extLst>
              <a:ext uri="{FF2B5EF4-FFF2-40B4-BE49-F238E27FC236}">
                <a16:creationId xmlns:a16="http://schemas.microsoft.com/office/drawing/2014/main" id="{AC848E5A-D940-646D-07E7-924D930B8B6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48874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1AF1-A0C9-38B7-0560-77D53DEA0D77}"/>
              </a:ext>
            </a:extLst>
          </p:cNvPr>
          <p:cNvSpPr>
            <a:spLocks noGrp="1"/>
          </p:cNvSpPr>
          <p:nvPr>
            <p:ph type="title"/>
          </p:nvPr>
        </p:nvSpPr>
        <p:spPr/>
        <p:txBody>
          <a:bodyPr/>
          <a:lstStyle/>
          <a:p>
            <a:r>
              <a:rPr lang="en-GB"/>
              <a:t>1. Provide this resource</a:t>
            </a:r>
          </a:p>
        </p:txBody>
      </p:sp>
      <p:sp>
        <p:nvSpPr>
          <p:cNvPr id="3" name="Content Placeholder 2">
            <a:extLst>
              <a:ext uri="{FF2B5EF4-FFF2-40B4-BE49-F238E27FC236}">
                <a16:creationId xmlns:a16="http://schemas.microsoft.com/office/drawing/2014/main" id="{169D70B0-C795-DABC-84B9-314D9EDDC2B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605FA7D-FB82-659B-81F3-629A82B48BD8}"/>
              </a:ext>
            </a:extLst>
          </p:cNvPr>
          <p:cNvPicPr>
            <a:picLocks noChangeAspect="1"/>
          </p:cNvPicPr>
          <p:nvPr/>
        </p:nvPicPr>
        <p:blipFill>
          <a:blip r:embed="rId2"/>
          <a:stretch>
            <a:fillRect/>
          </a:stretch>
        </p:blipFill>
        <p:spPr>
          <a:xfrm>
            <a:off x="2515910" y="1281570"/>
            <a:ext cx="7160179" cy="5211305"/>
          </a:xfrm>
          <a:prstGeom prst="rect">
            <a:avLst/>
          </a:prstGeom>
        </p:spPr>
      </p:pic>
    </p:spTree>
    <p:extLst>
      <p:ext uri="{BB962C8B-B14F-4D97-AF65-F5344CB8AC3E}">
        <p14:creationId xmlns:p14="http://schemas.microsoft.com/office/powerpoint/2010/main" val="12878055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B7DA-6EB7-A794-C3A4-D4324AC3D01A}"/>
              </a:ext>
            </a:extLst>
          </p:cNvPr>
          <p:cNvSpPr>
            <a:spLocks noGrp="1"/>
          </p:cNvSpPr>
          <p:nvPr>
            <p:ph type="title"/>
          </p:nvPr>
        </p:nvSpPr>
        <p:spPr>
          <a:xfrm>
            <a:off x="368300" y="365125"/>
            <a:ext cx="11544300" cy="2047875"/>
          </a:xfrm>
        </p:spPr>
        <p:txBody>
          <a:bodyPr>
            <a:normAutofit/>
          </a:bodyPr>
          <a:lstStyle/>
          <a:p>
            <a:r>
              <a:rPr lang="en-GB"/>
              <a:t>Write the physical characteristics around the outside and adjectives to describe character traits on the inside.</a:t>
            </a:r>
          </a:p>
        </p:txBody>
      </p:sp>
      <p:pic>
        <p:nvPicPr>
          <p:cNvPr id="4" name="Picture 3">
            <a:extLst>
              <a:ext uri="{FF2B5EF4-FFF2-40B4-BE49-F238E27FC236}">
                <a16:creationId xmlns:a16="http://schemas.microsoft.com/office/drawing/2014/main" id="{BFA8CC80-4B39-F2E6-A4D7-AEFE43B387C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3451" y="2567386"/>
            <a:ext cx="5788149" cy="4212717"/>
          </a:xfrm>
          <a:prstGeom prst="rect">
            <a:avLst/>
          </a:prstGeom>
        </p:spPr>
      </p:pic>
      <p:sp>
        <p:nvSpPr>
          <p:cNvPr id="5" name="TextBox 4">
            <a:extLst>
              <a:ext uri="{FF2B5EF4-FFF2-40B4-BE49-F238E27FC236}">
                <a16:creationId xmlns:a16="http://schemas.microsoft.com/office/drawing/2014/main" id="{8A4E635D-5117-C0BC-781F-14800B320600}"/>
              </a:ext>
            </a:extLst>
          </p:cNvPr>
          <p:cNvSpPr txBox="1"/>
          <p:nvPr/>
        </p:nvSpPr>
        <p:spPr>
          <a:xfrm>
            <a:off x="5003800" y="2997200"/>
            <a:ext cx="2895600" cy="1200329"/>
          </a:xfrm>
          <a:prstGeom prst="rect">
            <a:avLst/>
          </a:prstGeom>
          <a:noFill/>
        </p:spPr>
        <p:txBody>
          <a:bodyPr wrap="square" rtlCol="0">
            <a:spAutoFit/>
          </a:bodyPr>
          <a:lstStyle/>
          <a:p>
            <a:r>
              <a:rPr lang="en-GB" sz="2400"/>
              <a:t>fur</a:t>
            </a:r>
          </a:p>
          <a:p>
            <a:r>
              <a:rPr lang="en-GB" sz="2400"/>
              <a:t>eyes</a:t>
            </a:r>
          </a:p>
          <a:p>
            <a:endParaRPr lang="en-GB" sz="2400"/>
          </a:p>
        </p:txBody>
      </p:sp>
      <p:sp>
        <p:nvSpPr>
          <p:cNvPr id="6" name="TextBox 5">
            <a:extLst>
              <a:ext uri="{FF2B5EF4-FFF2-40B4-BE49-F238E27FC236}">
                <a16:creationId xmlns:a16="http://schemas.microsoft.com/office/drawing/2014/main" id="{AF1498FD-AA17-BA38-2F97-071F8CC80D61}"/>
              </a:ext>
            </a:extLst>
          </p:cNvPr>
          <p:cNvSpPr txBox="1"/>
          <p:nvPr/>
        </p:nvSpPr>
        <p:spPr>
          <a:xfrm>
            <a:off x="1574800" y="4350578"/>
            <a:ext cx="1181100" cy="646331"/>
          </a:xfrm>
          <a:prstGeom prst="rect">
            <a:avLst/>
          </a:prstGeom>
          <a:noFill/>
        </p:spPr>
        <p:txBody>
          <a:bodyPr wrap="square" rtlCol="0">
            <a:spAutoFit/>
          </a:bodyPr>
          <a:lstStyle/>
          <a:p>
            <a:r>
              <a:rPr lang="en-GB"/>
              <a:t>calm</a:t>
            </a:r>
          </a:p>
          <a:p>
            <a:r>
              <a:rPr lang="en-GB"/>
              <a:t>clever</a:t>
            </a:r>
          </a:p>
        </p:txBody>
      </p:sp>
    </p:spTree>
    <p:extLst>
      <p:ext uri="{BB962C8B-B14F-4D97-AF65-F5344CB8AC3E}">
        <p14:creationId xmlns:p14="http://schemas.microsoft.com/office/powerpoint/2010/main" val="64113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1480F-27B6-22C9-A3A7-EBA699194DEB}"/>
              </a:ext>
            </a:extLst>
          </p:cNvPr>
          <p:cNvSpPr>
            <a:spLocks noGrp="1"/>
          </p:cNvSpPr>
          <p:nvPr>
            <p:ph type="title"/>
          </p:nvPr>
        </p:nvSpPr>
        <p:spPr/>
        <p:txBody>
          <a:bodyPr/>
          <a:lstStyle/>
          <a:p>
            <a:r>
              <a:rPr lang="en-GB"/>
              <a:t>Co-ordinating conjunctions</a:t>
            </a:r>
          </a:p>
        </p:txBody>
      </p:sp>
      <p:sp>
        <p:nvSpPr>
          <p:cNvPr id="3" name="Content Placeholder 2">
            <a:extLst>
              <a:ext uri="{FF2B5EF4-FFF2-40B4-BE49-F238E27FC236}">
                <a16:creationId xmlns:a16="http://schemas.microsoft.com/office/drawing/2014/main" id="{1E74C575-B01D-E12D-0851-C6390CF48EC1}"/>
              </a:ext>
            </a:extLst>
          </p:cNvPr>
          <p:cNvSpPr>
            <a:spLocks noGrp="1"/>
          </p:cNvSpPr>
          <p:nvPr>
            <p:ph idx="4294967295"/>
          </p:nvPr>
        </p:nvSpPr>
        <p:spPr>
          <a:xfrm>
            <a:off x="396875" y="1896898"/>
            <a:ext cx="11398250" cy="5868988"/>
          </a:xfrm>
        </p:spPr>
        <p:txBody>
          <a:bodyPr/>
          <a:lstStyle/>
          <a:p>
            <a:r>
              <a:rPr lang="en-GB">
                <a:latin typeface="+mj-lt"/>
              </a:rPr>
              <a:t>What word could you use to join these clauses.</a:t>
            </a:r>
          </a:p>
          <a:p>
            <a:endParaRPr lang="en-GB" sz="2000">
              <a:latin typeface="+mj-lt"/>
            </a:endParaRPr>
          </a:p>
          <a:p>
            <a:r>
              <a:rPr lang="en-GB">
                <a:latin typeface="+mj-lt"/>
              </a:rPr>
              <a:t>its nose is long             its tail is short         </a:t>
            </a:r>
          </a:p>
          <a:p>
            <a:endParaRPr lang="en-GB">
              <a:latin typeface="+mj-lt"/>
            </a:endParaRPr>
          </a:p>
          <a:p>
            <a:r>
              <a:rPr lang="en-GB">
                <a:latin typeface="+mj-lt"/>
              </a:rPr>
              <a:t>this dragon lives in the cold             it breathes snowflakes</a:t>
            </a:r>
          </a:p>
        </p:txBody>
      </p:sp>
      <p:sp>
        <p:nvSpPr>
          <p:cNvPr id="5" name="Rectangle 4">
            <a:extLst>
              <a:ext uri="{FF2B5EF4-FFF2-40B4-BE49-F238E27FC236}">
                <a16:creationId xmlns:a16="http://schemas.microsoft.com/office/drawing/2014/main" id="{E9D4FDE2-3670-0780-B6F9-BCD9C31804A2}"/>
              </a:ext>
            </a:extLst>
          </p:cNvPr>
          <p:cNvSpPr/>
          <p:nvPr/>
        </p:nvSpPr>
        <p:spPr>
          <a:xfrm>
            <a:off x="672662" y="2732690"/>
            <a:ext cx="2522636" cy="57806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93EFE0C-47B2-38F9-5207-24843A6B26AF}"/>
              </a:ext>
            </a:extLst>
          </p:cNvPr>
          <p:cNvSpPr/>
          <p:nvPr/>
        </p:nvSpPr>
        <p:spPr>
          <a:xfrm>
            <a:off x="4541727" y="2732688"/>
            <a:ext cx="2404983" cy="57806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E0D6334-4C17-A5CE-C675-7B96805149B2}"/>
              </a:ext>
            </a:extLst>
          </p:cNvPr>
          <p:cNvSpPr/>
          <p:nvPr/>
        </p:nvSpPr>
        <p:spPr>
          <a:xfrm>
            <a:off x="3369271" y="2740687"/>
            <a:ext cx="998483" cy="5780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838DD4B-2086-0BB9-6B8D-14C825BD9FD5}"/>
              </a:ext>
            </a:extLst>
          </p:cNvPr>
          <p:cNvSpPr/>
          <p:nvPr/>
        </p:nvSpPr>
        <p:spPr>
          <a:xfrm>
            <a:off x="5446877" y="3784855"/>
            <a:ext cx="998483" cy="5780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3BBC3B7-C749-6907-F4B2-555C9407B024}"/>
              </a:ext>
            </a:extLst>
          </p:cNvPr>
          <p:cNvSpPr/>
          <p:nvPr/>
        </p:nvSpPr>
        <p:spPr>
          <a:xfrm>
            <a:off x="672662" y="3726437"/>
            <a:ext cx="4600242" cy="57806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1913BF8-66A2-2126-634C-7FA692F3274F}"/>
              </a:ext>
            </a:extLst>
          </p:cNvPr>
          <p:cNvSpPr/>
          <p:nvPr/>
        </p:nvSpPr>
        <p:spPr>
          <a:xfrm>
            <a:off x="6597128" y="3784855"/>
            <a:ext cx="3665987" cy="57806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121F5E7-3D58-9118-1013-B9DC19A73C16}"/>
              </a:ext>
            </a:extLst>
          </p:cNvPr>
          <p:cNvPicPr>
            <a:picLocks noChangeAspect="1"/>
          </p:cNvPicPr>
          <p:nvPr/>
        </p:nvPicPr>
        <p:blipFill>
          <a:blip r:embed="rId2"/>
          <a:stretch>
            <a:fillRect/>
          </a:stretch>
        </p:blipFill>
        <p:spPr>
          <a:xfrm>
            <a:off x="8975833" y="4466029"/>
            <a:ext cx="2993265" cy="2239616"/>
          </a:xfrm>
          <a:prstGeom prst="rect">
            <a:avLst/>
          </a:prstGeom>
        </p:spPr>
      </p:pic>
    </p:spTree>
    <p:extLst>
      <p:ext uri="{BB962C8B-B14F-4D97-AF65-F5344CB8AC3E}">
        <p14:creationId xmlns:p14="http://schemas.microsoft.com/office/powerpoint/2010/main" val="20548636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D475-D70D-6576-FC1F-D9925F7E883D}"/>
              </a:ext>
            </a:extLst>
          </p:cNvPr>
          <p:cNvSpPr>
            <a:spLocks noGrp="1"/>
          </p:cNvSpPr>
          <p:nvPr>
            <p:ph type="title"/>
          </p:nvPr>
        </p:nvSpPr>
        <p:spPr/>
        <p:txBody>
          <a:bodyPr/>
          <a:lstStyle/>
          <a:p>
            <a:r>
              <a:rPr lang="en-GB"/>
              <a:t> </a:t>
            </a:r>
          </a:p>
        </p:txBody>
      </p:sp>
      <p:pic>
        <p:nvPicPr>
          <p:cNvPr id="5" name="Content Placeholder 4">
            <a:extLst>
              <a:ext uri="{FF2B5EF4-FFF2-40B4-BE49-F238E27FC236}">
                <a16:creationId xmlns:a16="http://schemas.microsoft.com/office/drawing/2014/main" id="{6BDB6F62-207A-CCB1-E355-37D381004D32}"/>
              </a:ext>
            </a:extLst>
          </p:cNvPr>
          <p:cNvPicPr>
            <a:picLocks noGrp="1" noChangeAspect="1"/>
          </p:cNvPicPr>
          <p:nvPr>
            <p:ph idx="1"/>
          </p:nvPr>
        </p:nvPicPr>
        <p:blipFill>
          <a:blip r:embed="rId2">
            <a:clrChange>
              <a:clrFrom>
                <a:srgbClr val="FFFEFE"/>
              </a:clrFrom>
              <a:clrTo>
                <a:srgbClr val="FFFEFE">
                  <a:alpha val="0"/>
                </a:srgbClr>
              </a:clrTo>
            </a:clrChange>
          </a:blip>
          <a:stretch>
            <a:fillRect/>
          </a:stretch>
        </p:blipFill>
        <p:spPr>
          <a:xfrm>
            <a:off x="-101476" y="365125"/>
            <a:ext cx="12128376" cy="6350000"/>
          </a:xfrm>
        </p:spPr>
      </p:pic>
    </p:spTree>
    <p:extLst>
      <p:ext uri="{BB962C8B-B14F-4D97-AF65-F5344CB8AC3E}">
        <p14:creationId xmlns:p14="http://schemas.microsoft.com/office/powerpoint/2010/main" val="14319151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7403-3A4A-C598-8B50-48E8C98B8CF2}"/>
              </a:ext>
            </a:extLst>
          </p:cNvPr>
          <p:cNvSpPr>
            <a:spLocks noGrp="1"/>
          </p:cNvSpPr>
          <p:nvPr>
            <p:ph type="title"/>
          </p:nvPr>
        </p:nvSpPr>
        <p:spPr/>
        <p:txBody>
          <a:bodyPr/>
          <a:lstStyle/>
          <a:p>
            <a:r>
              <a:rPr lang="en-GB"/>
              <a:t>2. Show the following choosing an adjective from previous task</a:t>
            </a:r>
          </a:p>
        </p:txBody>
      </p:sp>
      <p:sp>
        <p:nvSpPr>
          <p:cNvPr id="7" name="Content Placeholder 6">
            <a:extLst>
              <a:ext uri="{FF2B5EF4-FFF2-40B4-BE49-F238E27FC236}">
                <a16:creationId xmlns:a16="http://schemas.microsoft.com/office/drawing/2014/main" id="{0F95F216-78E8-E22C-1B90-09199AE8D080}"/>
              </a:ext>
            </a:extLst>
          </p:cNvPr>
          <p:cNvSpPr>
            <a:spLocks noGrp="1"/>
          </p:cNvSpPr>
          <p:nvPr>
            <p:ph idx="1"/>
          </p:nvPr>
        </p:nvSpPr>
        <p:spPr>
          <a:xfrm>
            <a:off x="838200" y="5265737"/>
            <a:ext cx="10515600" cy="1592263"/>
          </a:xfrm>
        </p:spPr>
        <p:txBody>
          <a:bodyPr/>
          <a:lstStyle/>
          <a:p>
            <a:r>
              <a:rPr lang="en-GB"/>
              <a:t>Verbalise the sentence pointing to the words as they are said. </a:t>
            </a:r>
          </a:p>
          <a:p>
            <a:pPr marL="0" indent="0">
              <a:buNone/>
            </a:pPr>
            <a:r>
              <a:rPr lang="en-GB" sz="3600"/>
              <a:t>Ice dragons are friendly dragons.</a:t>
            </a:r>
          </a:p>
        </p:txBody>
      </p:sp>
      <p:pic>
        <p:nvPicPr>
          <p:cNvPr id="8" name="Content Placeholder 4">
            <a:extLst>
              <a:ext uri="{FF2B5EF4-FFF2-40B4-BE49-F238E27FC236}">
                <a16:creationId xmlns:a16="http://schemas.microsoft.com/office/drawing/2014/main" id="{0CA3A4D2-7A95-E22A-9649-50F0B495CE04}"/>
              </a:ext>
            </a:extLst>
          </p:cNvPr>
          <p:cNvPicPr>
            <a:picLocks noChangeAspect="1"/>
          </p:cNvPicPr>
          <p:nvPr/>
        </p:nvPicPr>
        <p:blipFill>
          <a:blip r:embed="rId2">
            <a:clrChange>
              <a:clrFrom>
                <a:srgbClr val="FFFEFE"/>
              </a:clrFrom>
              <a:clrTo>
                <a:srgbClr val="FFFEFE">
                  <a:alpha val="0"/>
                </a:srgbClr>
              </a:clrTo>
            </a:clrChange>
          </a:blip>
          <a:stretch>
            <a:fillRect/>
          </a:stretch>
        </p:blipFill>
        <p:spPr>
          <a:xfrm>
            <a:off x="4012939" y="1870788"/>
            <a:ext cx="3734321" cy="1162212"/>
          </a:xfrm>
          <a:prstGeom prst="rect">
            <a:avLst/>
          </a:prstGeom>
        </p:spPr>
      </p:pic>
      <p:cxnSp>
        <p:nvCxnSpPr>
          <p:cNvPr id="10" name="Straight Connector 9">
            <a:extLst>
              <a:ext uri="{FF2B5EF4-FFF2-40B4-BE49-F238E27FC236}">
                <a16:creationId xmlns:a16="http://schemas.microsoft.com/office/drawing/2014/main" id="{7FF3BFCE-05CE-46FC-3FE6-4F44E8CC0E4A}"/>
              </a:ext>
            </a:extLst>
          </p:cNvPr>
          <p:cNvCxnSpPr>
            <a:cxnSpLocks/>
          </p:cNvCxnSpPr>
          <p:nvPr/>
        </p:nvCxnSpPr>
        <p:spPr>
          <a:xfrm>
            <a:off x="5994400" y="1783556"/>
            <a:ext cx="0" cy="329644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17200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04FE-7163-3906-1523-F5D7F374F6DC}"/>
              </a:ext>
            </a:extLst>
          </p:cNvPr>
          <p:cNvSpPr>
            <a:spLocks noGrp="1"/>
          </p:cNvSpPr>
          <p:nvPr>
            <p:ph type="title"/>
          </p:nvPr>
        </p:nvSpPr>
        <p:spPr/>
        <p:txBody>
          <a:bodyPr/>
          <a:lstStyle/>
          <a:p>
            <a:r>
              <a:rPr lang="en-GB"/>
              <a:t>3. Add to the structure so it reads as follows:</a:t>
            </a:r>
          </a:p>
        </p:txBody>
      </p:sp>
      <p:pic>
        <p:nvPicPr>
          <p:cNvPr id="5" name="Content Placeholder 4">
            <a:extLst>
              <a:ext uri="{FF2B5EF4-FFF2-40B4-BE49-F238E27FC236}">
                <a16:creationId xmlns:a16="http://schemas.microsoft.com/office/drawing/2014/main" id="{448E684A-AA0B-3003-CBBC-5139538E1F27}"/>
              </a:ext>
            </a:extLst>
          </p:cNvPr>
          <p:cNvPicPr>
            <a:picLocks noGrp="1" noChangeAspect="1"/>
          </p:cNvPicPr>
          <p:nvPr>
            <p:ph idx="1"/>
          </p:nvPr>
        </p:nvPicPr>
        <p:blipFill>
          <a:blip r:embed="rId2">
            <a:clrChange>
              <a:clrFrom>
                <a:srgbClr val="FFFEFE"/>
              </a:clrFrom>
              <a:clrTo>
                <a:srgbClr val="FFFEFE">
                  <a:alpha val="0"/>
                </a:srgbClr>
              </a:clrTo>
            </a:clrChange>
          </a:blip>
          <a:stretch>
            <a:fillRect/>
          </a:stretch>
        </p:blipFill>
        <p:spPr>
          <a:xfrm>
            <a:off x="1722625" y="1864445"/>
            <a:ext cx="8411975" cy="1903945"/>
          </a:xfrm>
        </p:spPr>
      </p:pic>
      <p:sp>
        <p:nvSpPr>
          <p:cNvPr id="6" name="TextBox 5">
            <a:extLst>
              <a:ext uri="{FF2B5EF4-FFF2-40B4-BE49-F238E27FC236}">
                <a16:creationId xmlns:a16="http://schemas.microsoft.com/office/drawing/2014/main" id="{543DF1BF-5220-0FB8-03F1-2C64405C7D72}"/>
              </a:ext>
            </a:extLst>
          </p:cNvPr>
          <p:cNvSpPr txBox="1"/>
          <p:nvPr/>
        </p:nvSpPr>
        <p:spPr>
          <a:xfrm>
            <a:off x="203200" y="4051300"/>
            <a:ext cx="11290300" cy="1200329"/>
          </a:xfrm>
          <a:prstGeom prst="rect">
            <a:avLst/>
          </a:prstGeom>
          <a:noFill/>
        </p:spPr>
        <p:txBody>
          <a:bodyPr wrap="square" rtlCol="0">
            <a:spAutoFit/>
          </a:bodyPr>
          <a:lstStyle/>
          <a:p>
            <a:r>
              <a:rPr lang="en-GB" sz="2400"/>
              <a:t>We could modify the noun with two adjectives to add more detail and description. A comma must be used to list these adjectives. Together lets choose another adjective that describes the dragons personality.  </a:t>
            </a:r>
          </a:p>
        </p:txBody>
      </p:sp>
    </p:spTree>
    <p:extLst>
      <p:ext uri="{BB962C8B-B14F-4D97-AF65-F5344CB8AC3E}">
        <p14:creationId xmlns:p14="http://schemas.microsoft.com/office/powerpoint/2010/main" val="862457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4C7A-465B-92FC-3652-786C33839B1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35CA6C2-7096-EF87-6859-EB5348B3389B}"/>
              </a:ext>
            </a:extLst>
          </p:cNvPr>
          <p:cNvPicPr>
            <a:picLocks noGrp="1" noChangeAspect="1"/>
          </p:cNvPicPr>
          <p:nvPr>
            <p:ph idx="1"/>
          </p:nvPr>
        </p:nvPicPr>
        <p:blipFill>
          <a:blip r:embed="rId2">
            <a:clrChange>
              <a:clrFrom>
                <a:srgbClr val="FFFEFE"/>
              </a:clrFrom>
              <a:clrTo>
                <a:srgbClr val="FFFEFE">
                  <a:alpha val="0"/>
                </a:srgbClr>
              </a:clrTo>
            </a:clrChange>
          </a:blip>
          <a:stretch>
            <a:fillRect/>
          </a:stretch>
        </p:blipFill>
        <p:spPr>
          <a:xfrm>
            <a:off x="736600" y="642066"/>
            <a:ext cx="10122345" cy="2503607"/>
          </a:xfrm>
        </p:spPr>
      </p:pic>
    </p:spTree>
    <p:extLst>
      <p:ext uri="{BB962C8B-B14F-4D97-AF65-F5344CB8AC3E}">
        <p14:creationId xmlns:p14="http://schemas.microsoft.com/office/powerpoint/2010/main" val="29903016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0D6EC-8FE0-339D-8C0C-B71CD29A49C8}"/>
              </a:ext>
            </a:extLst>
          </p:cNvPr>
          <p:cNvSpPr>
            <a:spLocks noGrp="1"/>
          </p:cNvSpPr>
          <p:nvPr>
            <p:ph type="title"/>
          </p:nvPr>
        </p:nvSpPr>
        <p:spPr/>
        <p:txBody>
          <a:bodyPr/>
          <a:lstStyle/>
          <a:p>
            <a:r>
              <a:rPr lang="en-GB"/>
              <a:t>Add the expanded noun phrase to the  table. </a:t>
            </a:r>
          </a:p>
        </p:txBody>
      </p:sp>
      <p:sp>
        <p:nvSpPr>
          <p:cNvPr id="3" name="Content Placeholder 2">
            <a:extLst>
              <a:ext uri="{FF2B5EF4-FFF2-40B4-BE49-F238E27FC236}">
                <a16:creationId xmlns:a16="http://schemas.microsoft.com/office/drawing/2014/main" id="{D5071FDD-1653-F4E9-B9ED-043A3BF5B3A4}"/>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5438D0EE-6AE4-3CFD-AE91-F94B705405A1}"/>
              </a:ext>
            </a:extLst>
          </p:cNvPr>
          <p:cNvPicPr>
            <a:picLocks noChangeAspect="1"/>
          </p:cNvPicPr>
          <p:nvPr/>
        </p:nvPicPr>
        <p:blipFill>
          <a:blip r:embed="rId2"/>
          <a:stretch>
            <a:fillRect/>
          </a:stretch>
        </p:blipFill>
        <p:spPr>
          <a:xfrm>
            <a:off x="2247901" y="2750496"/>
            <a:ext cx="7467600" cy="2923486"/>
          </a:xfrm>
          <a:prstGeom prst="rect">
            <a:avLst/>
          </a:prstGeom>
        </p:spPr>
      </p:pic>
      <p:sp>
        <p:nvSpPr>
          <p:cNvPr id="5" name="TextBox 4">
            <a:extLst>
              <a:ext uri="{FF2B5EF4-FFF2-40B4-BE49-F238E27FC236}">
                <a16:creationId xmlns:a16="http://schemas.microsoft.com/office/drawing/2014/main" id="{A6240D89-6C78-14B9-877F-89607475FFDD}"/>
              </a:ext>
            </a:extLst>
          </p:cNvPr>
          <p:cNvSpPr txBox="1"/>
          <p:nvPr/>
        </p:nvSpPr>
        <p:spPr>
          <a:xfrm>
            <a:off x="5515066" y="3473414"/>
            <a:ext cx="933269" cy="369332"/>
          </a:xfrm>
          <a:prstGeom prst="rect">
            <a:avLst/>
          </a:prstGeom>
          <a:noFill/>
        </p:spPr>
        <p:txBody>
          <a:bodyPr wrap="none" rtlCol="0">
            <a:spAutoFit/>
          </a:bodyPr>
          <a:lstStyle/>
          <a:p>
            <a:r>
              <a:rPr lang="en-GB"/>
              <a:t>dragon</a:t>
            </a:r>
          </a:p>
        </p:txBody>
      </p:sp>
      <p:sp>
        <p:nvSpPr>
          <p:cNvPr id="6" name="TextBox 5">
            <a:extLst>
              <a:ext uri="{FF2B5EF4-FFF2-40B4-BE49-F238E27FC236}">
                <a16:creationId xmlns:a16="http://schemas.microsoft.com/office/drawing/2014/main" id="{B316B7E4-C270-1EAA-3007-C447DB34B2B9}"/>
              </a:ext>
            </a:extLst>
          </p:cNvPr>
          <p:cNvSpPr txBox="1"/>
          <p:nvPr/>
        </p:nvSpPr>
        <p:spPr>
          <a:xfrm>
            <a:off x="3924300" y="3473414"/>
            <a:ext cx="2146300" cy="369332"/>
          </a:xfrm>
          <a:prstGeom prst="rect">
            <a:avLst/>
          </a:prstGeom>
          <a:noFill/>
        </p:spPr>
        <p:txBody>
          <a:bodyPr wrap="square" rtlCol="0">
            <a:spAutoFit/>
          </a:bodyPr>
          <a:lstStyle/>
          <a:p>
            <a:r>
              <a:rPr lang="en-GB"/>
              <a:t>friendly</a:t>
            </a:r>
          </a:p>
        </p:txBody>
      </p:sp>
    </p:spTree>
    <p:extLst>
      <p:ext uri="{BB962C8B-B14F-4D97-AF65-F5344CB8AC3E}">
        <p14:creationId xmlns:p14="http://schemas.microsoft.com/office/powerpoint/2010/main" val="24722399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255C-E30F-6D29-A527-F1F64FE84A52}"/>
              </a:ext>
            </a:extLst>
          </p:cNvPr>
          <p:cNvSpPr>
            <a:spLocks noGrp="1"/>
          </p:cNvSpPr>
          <p:nvPr>
            <p:ph type="title"/>
          </p:nvPr>
        </p:nvSpPr>
        <p:spPr/>
        <p:txBody>
          <a:bodyPr/>
          <a:lstStyle/>
          <a:p>
            <a:r>
              <a:rPr lang="en-GB"/>
              <a:t>Verbalise the sentence.</a:t>
            </a:r>
          </a:p>
        </p:txBody>
      </p:sp>
      <p:sp>
        <p:nvSpPr>
          <p:cNvPr id="3" name="Content Placeholder 2">
            <a:extLst>
              <a:ext uri="{FF2B5EF4-FFF2-40B4-BE49-F238E27FC236}">
                <a16:creationId xmlns:a16="http://schemas.microsoft.com/office/drawing/2014/main" id="{041B07DC-E5D3-3931-EFF1-34D7F6B3EBC7}"/>
              </a:ext>
            </a:extLst>
          </p:cNvPr>
          <p:cNvSpPr>
            <a:spLocks noGrp="1"/>
          </p:cNvSpPr>
          <p:nvPr>
            <p:ph idx="1"/>
          </p:nvPr>
        </p:nvSpPr>
        <p:spPr/>
        <p:txBody>
          <a:bodyPr/>
          <a:lstStyle/>
          <a:p>
            <a:r>
              <a:rPr lang="en-GB"/>
              <a:t>Ice dragons are kind (comma) friendly dragons (full stop)</a:t>
            </a:r>
          </a:p>
        </p:txBody>
      </p:sp>
    </p:spTree>
    <p:extLst>
      <p:ext uri="{BB962C8B-B14F-4D97-AF65-F5344CB8AC3E}">
        <p14:creationId xmlns:p14="http://schemas.microsoft.com/office/powerpoint/2010/main" val="20029929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F0D0-7B43-1D93-8530-89D70F3F5BDC}"/>
              </a:ext>
            </a:extLst>
          </p:cNvPr>
          <p:cNvSpPr>
            <a:spLocks noGrp="1"/>
          </p:cNvSpPr>
          <p:nvPr>
            <p:ph type="title"/>
          </p:nvPr>
        </p:nvSpPr>
        <p:spPr/>
        <p:txBody>
          <a:bodyPr/>
          <a:lstStyle/>
          <a:p>
            <a:r>
              <a:rPr lang="en-GB"/>
              <a:t>Model the sentence in writing</a:t>
            </a:r>
          </a:p>
        </p:txBody>
      </p:sp>
      <p:sp>
        <p:nvSpPr>
          <p:cNvPr id="3" name="Content Placeholder 2">
            <a:extLst>
              <a:ext uri="{FF2B5EF4-FFF2-40B4-BE49-F238E27FC236}">
                <a16:creationId xmlns:a16="http://schemas.microsoft.com/office/drawing/2014/main" id="{DD825000-C1DC-BC17-8C53-28E3FDA0EB33}"/>
              </a:ext>
            </a:extLst>
          </p:cNvPr>
          <p:cNvSpPr>
            <a:spLocks noGrp="1"/>
          </p:cNvSpPr>
          <p:nvPr>
            <p:ph idx="1"/>
          </p:nvPr>
        </p:nvSpPr>
        <p:spPr/>
        <p:txBody>
          <a:bodyPr>
            <a:normAutofit/>
          </a:bodyPr>
          <a:lstStyle/>
          <a:p>
            <a:r>
              <a:rPr lang="en-GB" sz="4400"/>
              <a:t>Ice dragons are kind, friendly dragons. </a:t>
            </a:r>
          </a:p>
        </p:txBody>
      </p:sp>
    </p:spTree>
    <p:extLst>
      <p:ext uri="{BB962C8B-B14F-4D97-AF65-F5344CB8AC3E}">
        <p14:creationId xmlns:p14="http://schemas.microsoft.com/office/powerpoint/2010/main" val="15993822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EB3F-BC05-AAC8-6284-DE77619C6DA5}"/>
              </a:ext>
            </a:extLst>
          </p:cNvPr>
          <p:cNvSpPr>
            <a:spLocks noGrp="1"/>
          </p:cNvSpPr>
          <p:nvPr>
            <p:ph type="title"/>
          </p:nvPr>
        </p:nvSpPr>
        <p:spPr/>
        <p:txBody>
          <a:bodyPr/>
          <a:lstStyle/>
          <a:p>
            <a:r>
              <a:rPr lang="en-GB"/>
              <a:t>4. Repeat step 3, modelling further examples for the ice dragon. </a:t>
            </a:r>
          </a:p>
        </p:txBody>
      </p:sp>
      <p:sp>
        <p:nvSpPr>
          <p:cNvPr id="3" name="Content Placeholder 2">
            <a:extLst>
              <a:ext uri="{FF2B5EF4-FFF2-40B4-BE49-F238E27FC236}">
                <a16:creationId xmlns:a16="http://schemas.microsoft.com/office/drawing/2014/main" id="{33657E53-8FD9-B574-CFB9-E233381A40F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460946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A267-8D3B-3929-48E0-2580E418C6E6}"/>
              </a:ext>
            </a:extLst>
          </p:cNvPr>
          <p:cNvSpPr>
            <a:spLocks noGrp="1"/>
          </p:cNvSpPr>
          <p:nvPr>
            <p:ph type="title"/>
          </p:nvPr>
        </p:nvSpPr>
        <p:spPr/>
        <p:txBody>
          <a:bodyPr/>
          <a:lstStyle/>
          <a:p>
            <a:r>
              <a:rPr lang="en-GB"/>
              <a:t>5. Provide children with this resource. </a:t>
            </a:r>
          </a:p>
        </p:txBody>
      </p:sp>
      <p:sp>
        <p:nvSpPr>
          <p:cNvPr id="3" name="Content Placeholder 2">
            <a:extLst>
              <a:ext uri="{FF2B5EF4-FFF2-40B4-BE49-F238E27FC236}">
                <a16:creationId xmlns:a16="http://schemas.microsoft.com/office/drawing/2014/main" id="{3F96EDE4-DE79-91B1-7A58-2457684B396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EB6D18F-33D0-0EA1-4E8B-375721FC8922}"/>
              </a:ext>
            </a:extLst>
          </p:cNvPr>
          <p:cNvPicPr>
            <a:picLocks noChangeAspect="1"/>
          </p:cNvPicPr>
          <p:nvPr/>
        </p:nvPicPr>
        <p:blipFill>
          <a:blip r:embed="rId2"/>
          <a:stretch>
            <a:fillRect/>
          </a:stretch>
        </p:blipFill>
        <p:spPr>
          <a:xfrm>
            <a:off x="2496855" y="1576798"/>
            <a:ext cx="7198290" cy="4581500"/>
          </a:xfrm>
          <a:prstGeom prst="rect">
            <a:avLst/>
          </a:prstGeom>
        </p:spPr>
      </p:pic>
    </p:spTree>
    <p:extLst>
      <p:ext uri="{BB962C8B-B14F-4D97-AF65-F5344CB8AC3E}">
        <p14:creationId xmlns:p14="http://schemas.microsoft.com/office/powerpoint/2010/main" val="26138152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21DD-A703-10D2-C6A2-15C3712CB8C1}"/>
              </a:ext>
            </a:extLst>
          </p:cNvPr>
          <p:cNvSpPr>
            <a:spLocks noGrp="1"/>
          </p:cNvSpPr>
          <p:nvPr>
            <p:ph type="title"/>
          </p:nvPr>
        </p:nvSpPr>
        <p:spPr/>
        <p:txBody>
          <a:bodyPr/>
          <a:lstStyle/>
          <a:p>
            <a:r>
              <a:rPr lang="en-GB"/>
              <a:t>Write physical (nouns) characteristics around the outside.</a:t>
            </a:r>
          </a:p>
        </p:txBody>
      </p:sp>
      <p:pic>
        <p:nvPicPr>
          <p:cNvPr id="4" name="Picture 3">
            <a:extLst>
              <a:ext uri="{FF2B5EF4-FFF2-40B4-BE49-F238E27FC236}">
                <a16:creationId xmlns:a16="http://schemas.microsoft.com/office/drawing/2014/main" id="{FBD75DEC-8149-D700-F3B9-ABDEA071780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7855" y="1852613"/>
            <a:ext cx="7198290" cy="4581500"/>
          </a:xfrm>
          <a:prstGeom prst="rect">
            <a:avLst/>
          </a:prstGeom>
        </p:spPr>
      </p:pic>
      <p:sp>
        <p:nvSpPr>
          <p:cNvPr id="5" name="TextBox 4">
            <a:extLst>
              <a:ext uri="{FF2B5EF4-FFF2-40B4-BE49-F238E27FC236}">
                <a16:creationId xmlns:a16="http://schemas.microsoft.com/office/drawing/2014/main" id="{93B3E901-0225-4526-AE62-0B835FB65B47}"/>
              </a:ext>
            </a:extLst>
          </p:cNvPr>
          <p:cNvSpPr txBox="1"/>
          <p:nvPr/>
        </p:nvSpPr>
        <p:spPr>
          <a:xfrm>
            <a:off x="7658100" y="2286000"/>
            <a:ext cx="3695700" cy="2308324"/>
          </a:xfrm>
          <a:prstGeom prst="rect">
            <a:avLst/>
          </a:prstGeom>
          <a:noFill/>
        </p:spPr>
        <p:txBody>
          <a:bodyPr wrap="square" rtlCol="0">
            <a:spAutoFit/>
          </a:bodyPr>
          <a:lstStyle/>
          <a:p>
            <a:r>
              <a:rPr lang="en-GB"/>
              <a:t>Claws</a:t>
            </a:r>
          </a:p>
          <a:p>
            <a:r>
              <a:rPr lang="en-GB"/>
              <a:t>Eyes</a:t>
            </a:r>
          </a:p>
          <a:p>
            <a:r>
              <a:rPr lang="en-GB"/>
              <a:t>Ears</a:t>
            </a:r>
          </a:p>
          <a:p>
            <a:r>
              <a:rPr lang="en-GB"/>
              <a:t>Scales</a:t>
            </a:r>
          </a:p>
          <a:p>
            <a:r>
              <a:rPr lang="en-GB"/>
              <a:t>Teeth</a:t>
            </a:r>
          </a:p>
          <a:p>
            <a:r>
              <a:rPr lang="en-GB"/>
              <a:t>Spikes</a:t>
            </a:r>
          </a:p>
          <a:p>
            <a:r>
              <a:rPr lang="en-GB"/>
              <a:t>Tail</a:t>
            </a:r>
          </a:p>
          <a:p>
            <a:r>
              <a:rPr lang="en-GB"/>
              <a:t>eggs</a:t>
            </a:r>
          </a:p>
        </p:txBody>
      </p:sp>
    </p:spTree>
    <p:extLst>
      <p:ext uri="{BB962C8B-B14F-4D97-AF65-F5344CB8AC3E}">
        <p14:creationId xmlns:p14="http://schemas.microsoft.com/office/powerpoint/2010/main" val="2299488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Grammarsaurus"/>
        <a:ea typeface=""/>
        <a:cs typeface=""/>
      </a:majorFont>
      <a:minorFont>
        <a:latin typeface="Grammarsaur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EB8393C0C2B04F83BA5294B4435142" ma:contentTypeVersion="17" ma:contentTypeDescription="Create a new document." ma:contentTypeScope="" ma:versionID="db7c42e436840b2e9921b63236912712">
  <xsd:schema xmlns:xsd="http://www.w3.org/2001/XMLSchema" xmlns:xs="http://www.w3.org/2001/XMLSchema" xmlns:p="http://schemas.microsoft.com/office/2006/metadata/properties" xmlns:ns2="fbcf4bb5-1422-48ef-90df-a76da1fdc2c4" xmlns:ns3="78599739-18e9-4e63-a60a-29929841f015" targetNamespace="http://schemas.microsoft.com/office/2006/metadata/properties" ma:root="true" ma:fieldsID="5f86293b2fbe8eaad1f4bbeca993c04b" ns2:_="" ns3:_="">
    <xsd:import namespace="fbcf4bb5-1422-48ef-90df-a76da1fdc2c4"/>
    <xsd:import namespace="78599739-18e9-4e63-a60a-29929841f01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Location" minOccurs="0"/>
                <xsd:element ref="ns3:MediaServiceSearchProperties" minOccurs="0"/>
                <xsd:element ref="ns3:MediaServiceObjectDetectorVersions"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f4bb5-1422-48ef-90df-a76da1fdc2c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f2313ab-c383-4ef7-8690-ca4680acdc15}" ma:internalName="TaxCatchAll" ma:showField="CatchAllData" ma:web="fbcf4bb5-1422-48ef-90df-a76da1fdc2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8599739-18e9-4e63-a60a-29929841f01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be57bfa-7804-4e49-87d7-108c13555bd5"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599739-18e9-4e63-a60a-29929841f015">
      <Terms xmlns="http://schemas.microsoft.com/office/infopath/2007/PartnerControls"/>
    </lcf76f155ced4ddcb4097134ff3c332f>
    <TaxCatchAll xmlns="fbcf4bb5-1422-48ef-90df-a76da1fdc2c4" xsi:nil="true"/>
    <SharedWithUsers xmlns="fbcf4bb5-1422-48ef-90df-a76da1fdc2c4">
      <UserInfo>
        <DisplayName>Lynsey Franklin</DisplayName>
        <AccountId>44</AccountId>
        <AccountType/>
      </UserInfo>
      <UserInfo>
        <DisplayName>Madeleine Cowley</DisplayName>
        <AccountId>240</AccountId>
        <AccountType/>
      </UserInfo>
      <UserInfo>
        <DisplayName>Vanessa Holt</DisplayName>
        <AccountId>15</AccountId>
        <AccountType/>
      </UserInfo>
    </SharedWithUsers>
  </documentManagement>
</p:properties>
</file>

<file path=customXml/itemProps1.xml><?xml version="1.0" encoding="utf-8"?>
<ds:datastoreItem xmlns:ds="http://schemas.openxmlformats.org/officeDocument/2006/customXml" ds:itemID="{1CABC009-F7C4-4DEF-9491-7F7B3D07827F}">
  <ds:schemaRefs>
    <ds:schemaRef ds:uri="78599739-18e9-4e63-a60a-29929841f015"/>
    <ds:schemaRef ds:uri="fbcf4bb5-1422-48ef-90df-a76da1fdc2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2BD40D-CFA0-40B2-B6F0-27E2CAF49459}">
  <ds:schemaRefs>
    <ds:schemaRef ds:uri="http://schemas.microsoft.com/sharepoint/v3/contenttype/forms"/>
  </ds:schemaRefs>
</ds:datastoreItem>
</file>

<file path=customXml/itemProps3.xml><?xml version="1.0" encoding="utf-8"?>
<ds:datastoreItem xmlns:ds="http://schemas.openxmlformats.org/officeDocument/2006/customXml" ds:itemID="{D6244F0B-AF14-4537-B4A3-6E820745BDB3}">
  <ds:schemaRefs>
    <ds:schemaRef ds:uri="http://purl.org/dc/dcmitype/"/>
    <ds:schemaRef ds:uri="http://schemas.microsoft.com/office/infopath/2007/PartnerControls"/>
    <ds:schemaRef ds:uri="http://schemas.microsoft.com/office/2006/documentManagement/types"/>
    <ds:schemaRef ds:uri="78599739-18e9-4e63-a60a-29929841f015"/>
    <ds:schemaRef ds:uri="http://schemas.openxmlformats.org/package/2006/metadata/core-properties"/>
    <ds:schemaRef ds:uri="http://schemas.microsoft.com/office/2006/metadata/properties"/>
    <ds:schemaRef ds:uri="http://purl.org/dc/elements/1.1/"/>
    <ds:schemaRef ds:uri="fbcf4bb5-1422-48ef-90df-a76da1fdc2c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7576</TotalTime>
  <Words>3451</Words>
  <Application>Microsoft Office PowerPoint</Application>
  <PresentationFormat>Widescreen</PresentationFormat>
  <Paragraphs>421</Paragraphs>
  <Slides>137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137</vt:i4>
      </vt:variant>
    </vt:vector>
  </HeadingPairs>
  <TitlesOfParts>
    <vt:vector size="141" baseType="lpstr">
      <vt:lpstr>Arial</vt:lpstr>
      <vt:lpstr>Calibri</vt:lpstr>
      <vt:lpstr>Grammarsaurus</vt:lpstr>
      <vt:lpstr>Office Theme</vt:lpstr>
      <vt:lpstr>Bude Infants Writing Journey</vt:lpstr>
      <vt:lpstr>PowerPoint Presentation</vt:lpstr>
      <vt:lpstr>Non-Chronological Report- Dragons.</vt:lpstr>
      <vt:lpstr>Checklist for the unit</vt:lpstr>
      <vt:lpstr>Text-type breakdown for the unit.</vt:lpstr>
      <vt:lpstr>PowerPoint Presentation</vt:lpstr>
      <vt:lpstr>Day 1</vt:lpstr>
      <vt:lpstr>PowerPoint Presentation</vt:lpstr>
      <vt:lpstr>Co-ordinating conjunctions</vt:lpstr>
      <vt:lpstr>Commas in a list</vt:lpstr>
      <vt:lpstr>Expanded noun phrase</vt:lpstr>
      <vt:lpstr>Capital letters for proper nouns</vt:lpstr>
      <vt:lpstr>Adverbs/adverbials of place</vt:lpstr>
      <vt:lpstr>Question marks</vt:lpstr>
      <vt:lpstr>Day 2</vt:lpstr>
      <vt:lpstr>PowerPoint Presentation</vt:lpstr>
      <vt:lpstr>Model text</vt:lpstr>
      <vt:lpstr>PowerPoint Presentation</vt:lpstr>
      <vt:lpstr>Spot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Cosy Read</vt:lpstr>
      <vt:lpstr>PowerPoint Presentation</vt:lpstr>
      <vt:lpstr>PowerPoint Presentation</vt:lpstr>
      <vt:lpstr>PowerPoint Presentation</vt:lpstr>
      <vt:lpstr>PowerPoint Presentation</vt:lpstr>
      <vt:lpstr>PowerPoint Presentation</vt:lpstr>
      <vt:lpstr>PowerPoint Presentation</vt:lpstr>
      <vt:lpstr>Day 3</vt:lpstr>
      <vt:lpstr>PowerPoint Presentation</vt:lpstr>
      <vt:lpstr>Section 1- Introduction Co-ordinating conjunctions to join clauses (and)</vt:lpstr>
      <vt:lpstr>1. Provide children with following independent clauses.</vt:lpstr>
      <vt:lpstr>2. Independent application </vt:lpstr>
      <vt:lpstr>Day 4</vt:lpstr>
      <vt:lpstr>Starter</vt:lpstr>
      <vt:lpstr>Let’s look at the sentence we did yesterday…</vt:lpstr>
      <vt:lpstr>4. and</vt:lpstr>
      <vt:lpstr>5. Concrete resources to print</vt:lpstr>
      <vt:lpstr>Model</vt:lpstr>
      <vt:lpstr>6. Independent application</vt:lpstr>
      <vt:lpstr>Day 5 </vt:lpstr>
      <vt:lpstr>7. Model the punctuation of a multi-clause sentence.</vt:lpstr>
      <vt:lpstr>8. Model the writing of this sentence in its abstract form on flip chart, speaking your choices aloud as you do so.  </vt:lpstr>
      <vt:lpstr>Day 6</vt:lpstr>
      <vt:lpstr>9. Dragons are friendly creatures and dragons love people. </vt:lpstr>
      <vt:lpstr>10. Re-write the sentence replacing repeated word with a pronoun.</vt:lpstr>
      <vt:lpstr>11. Independent application</vt:lpstr>
      <vt:lpstr>Day 7</vt:lpstr>
      <vt:lpstr>12. Dragons are special creatures and</vt:lpstr>
      <vt:lpstr>Model</vt:lpstr>
      <vt:lpstr>13. Guided write</vt:lpstr>
      <vt:lpstr>Independent write</vt:lpstr>
      <vt:lpstr>Day 8</vt:lpstr>
      <vt:lpstr>14. Model the introduction </vt:lpstr>
      <vt:lpstr>15. Introduction</vt:lpstr>
      <vt:lpstr>Section 2- Main body separated by subheadings. Commas in a list</vt:lpstr>
      <vt:lpstr>1. List nouns we can see </vt:lpstr>
      <vt:lpstr>Ice Dragon</vt:lpstr>
      <vt:lpstr>Egg Dragon</vt:lpstr>
      <vt:lpstr>Underwater Dragon</vt:lpstr>
      <vt:lpstr>Guided write</vt:lpstr>
      <vt:lpstr>Independent write</vt:lpstr>
      <vt:lpstr>2. Using physical representations of full stops, commas and ‘and’, and pictures to represent three of the physical characteristics of a chosen dragon.</vt:lpstr>
      <vt:lpstr>PowerPoint Presentation</vt:lpstr>
      <vt:lpstr>3. Read the sentence aloud including punctuation.</vt:lpstr>
      <vt:lpstr>4. Write the sentence on the board as its being read aloud.</vt:lpstr>
      <vt:lpstr>5. Guided</vt:lpstr>
      <vt:lpstr>Independent application</vt:lpstr>
      <vt:lpstr>Modifying the noun-expanded noun phrase</vt:lpstr>
      <vt:lpstr>Model</vt:lpstr>
      <vt:lpstr>Independent application</vt:lpstr>
      <vt:lpstr>7. Explain </vt:lpstr>
      <vt:lpstr>Orally compose sentence adding modifications.</vt:lpstr>
      <vt:lpstr>8. Compare sentences.</vt:lpstr>
      <vt:lpstr>9. Repeat steps 7 and 8 with further examples of the ice dragon using the table in step 6. </vt:lpstr>
      <vt:lpstr>Guided write</vt:lpstr>
      <vt:lpstr>Independent write</vt:lpstr>
      <vt:lpstr>10. List sight nouns for the egg dragon or the underwater dragon</vt:lpstr>
      <vt:lpstr>11. Use expanded noun phrases from step 10. Build sentence pictorially then in writing.</vt:lpstr>
      <vt:lpstr>Modifying the noun- expanded noun phrases</vt:lpstr>
      <vt:lpstr>1. Provide this resource</vt:lpstr>
      <vt:lpstr>Write the physical characteristics around the outside and adjectives to describe character traits on the inside.</vt:lpstr>
      <vt:lpstr> </vt:lpstr>
      <vt:lpstr>2. Show the following choosing an adjective from previous task</vt:lpstr>
      <vt:lpstr>3. Add to the structure so it reads as follows:</vt:lpstr>
      <vt:lpstr>PowerPoint Presentation</vt:lpstr>
      <vt:lpstr>Add the expanded noun phrase to the  table. </vt:lpstr>
      <vt:lpstr>Verbalise the sentence.</vt:lpstr>
      <vt:lpstr>Model the sentence in writing</vt:lpstr>
      <vt:lpstr>4. Repeat step 3, modelling further examples for the ice dragon. </vt:lpstr>
      <vt:lpstr>5. Provide children with this resource. </vt:lpstr>
      <vt:lpstr>Write physical (nouns) characteristics around the outside.</vt:lpstr>
      <vt:lpstr>Can we think of some adjective to describe their character?</vt:lpstr>
      <vt:lpstr>6. Show following structure and repeat step 3 (pictorial, verbal, written) for the egg dragon.</vt:lpstr>
      <vt:lpstr>7. Referring to the modelled table from step 3 and the dragon from step 1.</vt:lpstr>
      <vt:lpstr>8. Model the post-modification of each noun (dragons) using ‘with’  </vt:lpstr>
      <vt:lpstr>9. Use expanded noun phrases from the table to model application in a sentence. </vt:lpstr>
      <vt:lpstr>Guided write</vt:lpstr>
      <vt:lpstr>10. Children to use their table from step 6 to build upon their expanded noun phrases with post-modifiers beginning ‘with’ which describes the dragons appearance.  Independent write  </vt:lpstr>
      <vt:lpstr>11. Model write the first two sentences of the section about the ice dragon with a focus on expanded noun phrases and commas in a list </vt:lpstr>
      <vt:lpstr>12. Independent write</vt:lpstr>
      <vt:lpstr>Capital letters for proper nouns</vt:lpstr>
      <vt:lpstr>1. Where does the ice dragon live?</vt:lpstr>
      <vt:lpstr>2. Provide the children with following word cards.</vt:lpstr>
      <vt:lpstr>PowerPoint Presentation</vt:lpstr>
      <vt:lpstr>3.</vt:lpstr>
      <vt:lpstr>4. Sort the words from step 2 </vt:lpstr>
      <vt:lpstr>If more work is needed on consolidating common and proper nouns go back to PVOPG</vt:lpstr>
      <vt:lpstr>Modifying the verb- adverbs/adverbials of place</vt:lpstr>
      <vt:lpstr>1. Let’s look at the following sentence </vt:lpstr>
      <vt:lpstr>2. We are going to modify the verbs in these sentences to add further description and detail to our writing.</vt:lpstr>
      <vt:lpstr>3. Can we modify the verb.</vt:lpstr>
      <vt:lpstr>4. Let’s write the sentence with the addition of the adverbial.</vt:lpstr>
      <vt:lpstr>5. According to this sentence, where do ice dragons live?</vt:lpstr>
      <vt:lpstr>6. According to this sentence, where does the ice dragon live? What is the adverbial of place that is modifying the verb? Underline the adverbial of place.</vt:lpstr>
      <vt:lpstr>In books independent application</vt:lpstr>
      <vt:lpstr>7. Use the second sentence from step 1. Model modifying the verb.</vt:lpstr>
      <vt:lpstr>8. Rewrite the sentence with the addition of the modifier. Talk your thoughts as you do it.</vt:lpstr>
      <vt:lpstr>9. According to this sentence where do ice dragons sleep?</vt:lpstr>
      <vt:lpstr>10. According to these sentences, where does the ice dragon sleep? What is the adverb/adverbial that is modifying the verb?</vt:lpstr>
      <vt:lpstr>11. Provide children with the next independent clause from step 1.</vt:lpstr>
      <vt:lpstr>12. </vt:lpstr>
      <vt:lpstr>13. Display class text we have written so far. Continue the model with a focus on adverbials of place and capital letters for proper nouns. </vt:lpstr>
      <vt:lpstr>14. Independent</vt:lpstr>
      <vt:lpstr>Section 3- Summary/conclusion</vt:lpstr>
      <vt:lpstr>1. Guess the dragon</vt:lpstr>
      <vt:lpstr>PowerPoint Presentation</vt:lpstr>
      <vt:lpstr>2. Let’s have a look at the questions I have written on the board.</vt:lpstr>
      <vt:lpstr>Your turn to play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Bude Infants Writing Journey</dc:title>
  <dc:creator>Phoebe Price</dc:creator>
  <cp:lastModifiedBy>Phoebe Price</cp:lastModifiedBy>
  <cp:revision>2</cp:revision>
  <cp:lastPrinted>2024-05-13T11:59:10Z</cp:lastPrinted>
  <dcterms:created xsi:type="dcterms:W3CDTF">2024-03-05T16:11:06Z</dcterms:created>
  <dcterms:modified xsi:type="dcterms:W3CDTF">2024-05-13T14:51:36Z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0x0101008FEB8393C0C2B04F83BA5294B4435142</vt:lpwstr>
  </property>
  <property fmtid="{D5CDD505-2E9C-101B-9397-08002B2CF9AE}" pid="3" name="MediaServiceImageTags">
    <vt:lpwstr/>
  </property>
</Properties>
</file>